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Bebas Neue Cyrillic" charset="1" panose="02000506000000020004"/>
      <p:regular r:id="rId34"/>
    </p:embeddedFont>
    <p:embeddedFont>
      <p:font typeface="Arimo Bold" charset="1" panose="020B0704020202020204"/>
      <p:regular r:id="rId35"/>
    </p:embeddedFont>
    <p:embeddedFont>
      <p:font typeface="Canva Sans" charset="1" panose="020B0503030501040103"/>
      <p:regular r:id="rId36"/>
    </p:embeddedFont>
    <p:embeddedFont>
      <p:font typeface="Brixton Sans Bold" charset="1" panose="00000000000000000000"/>
      <p:regular r:id="rId37"/>
    </p:embeddedFont>
    <p:embeddedFont>
      <p:font typeface="Open Sans" charset="1" panose="00000000000000000000"/>
      <p:regular r:id="rId38"/>
    </p:embeddedFont>
    <p:embeddedFont>
      <p:font typeface="Arimo" charset="1" panose="020B0604020202020204"/>
      <p:regular r:id="rId39"/>
    </p:embeddedFont>
    <p:embeddedFont>
      <p:font typeface="Black Mango" charset="1" panose="02020A03060303060403"/>
      <p:regular r:id="rId40"/>
    </p:embeddedFont>
    <p:embeddedFont>
      <p:font typeface="Inter" charset="1" panose="020B0502030000000004"/>
      <p:regular r:id="rId41"/>
    </p:embeddedFont>
    <p:embeddedFont>
      <p:font typeface="TT Rounds Condensed" charset="1" panose="02000506030000020003"/>
      <p:regular r:id="rId42"/>
    </p:embeddedFont>
    <p:embeddedFont>
      <p:font typeface="Alibaba Sans" charset="1" panose="020B0503020203040204"/>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 Id="rId9" Target="../media/image3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2" Target="../media/image4.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4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5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4.png" Type="http://schemas.openxmlformats.org/officeDocument/2006/relationships/image"/><Relationship Id="rId7" Target="../media/image63.png" Type="http://schemas.openxmlformats.org/officeDocument/2006/relationships/image"/><Relationship Id="rId8" Target="../media/image6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4.pn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 Id="rId9" Target="../media/image6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4.png" Type="http://schemas.openxmlformats.org/officeDocument/2006/relationships/image"/><Relationship Id="rId7" Target="../media/image72.png" Type="http://schemas.openxmlformats.org/officeDocument/2006/relationships/image"/><Relationship Id="rId8" Target="../media/image7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1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4.pn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715" t="0" r="-715" b="0"/>
              </a:stretch>
            </a:blipFill>
          </p:spPr>
        </p:sp>
      </p:grpSp>
      <p:sp>
        <p:nvSpPr>
          <p:cNvPr name="Freeform 4" id="4"/>
          <p:cNvSpPr/>
          <p:nvPr/>
        </p:nvSpPr>
        <p:spPr>
          <a:xfrm flipH="false" flipV="false" rot="0">
            <a:off x="18119337" y="7941803"/>
            <a:ext cx="168663" cy="1316497"/>
          </a:xfrm>
          <a:custGeom>
            <a:avLst/>
            <a:gdLst/>
            <a:ahLst/>
            <a:cxnLst/>
            <a:rect r="r" b="b" t="t" l="l"/>
            <a:pathLst>
              <a:path h="1316497" w="168663">
                <a:moveTo>
                  <a:pt x="0" y="0"/>
                </a:moveTo>
                <a:lnTo>
                  <a:pt x="168663" y="0"/>
                </a:lnTo>
                <a:lnTo>
                  <a:pt x="168663" y="1316497"/>
                </a:lnTo>
                <a:lnTo>
                  <a:pt x="0" y="1316497"/>
                </a:lnTo>
                <a:lnTo>
                  <a:pt x="0" y="0"/>
                </a:lnTo>
                <a:close/>
              </a:path>
            </a:pathLst>
          </a:custGeom>
          <a:blipFill>
            <a:blip r:embed="rId3">
              <a:extLst>
                <a:ext uri="{96DAC541-7B7A-43D3-8B79-37D633B846F1}">
                  <asvg:svgBlip xmlns:asvg="http://schemas.microsoft.com/office/drawing/2016/SVG/main" r:embed="rId4"/>
                </a:ext>
              </a:extLst>
            </a:blip>
            <a:stretch>
              <a:fillRect l="-539" t="0" r="-539" b="0"/>
            </a:stretch>
          </a:blipFill>
        </p:spPr>
      </p:sp>
      <p:sp>
        <p:nvSpPr>
          <p:cNvPr name="TextBox 5" id="5"/>
          <p:cNvSpPr txBox="true"/>
          <p:nvPr/>
        </p:nvSpPr>
        <p:spPr>
          <a:xfrm rot="0">
            <a:off x="3776056" y="559638"/>
            <a:ext cx="12048492" cy="4583862"/>
          </a:xfrm>
          <a:prstGeom prst="rect">
            <a:avLst/>
          </a:prstGeom>
        </p:spPr>
        <p:txBody>
          <a:bodyPr anchor="t" rtlCol="false" tIns="0" lIns="0" bIns="0" rIns="0">
            <a:spAutoFit/>
          </a:bodyPr>
          <a:lstStyle/>
          <a:p>
            <a:pPr algn="l">
              <a:lnSpc>
                <a:spcPts val="12164"/>
              </a:lnSpc>
            </a:pPr>
            <a:r>
              <a:rPr lang="en-US" sz="8695">
                <a:solidFill>
                  <a:srgbClr val="FFFFFF"/>
                </a:solidFill>
                <a:latin typeface="Bebas Neue Cyrillic"/>
                <a:ea typeface="Bebas Neue Cyrillic"/>
                <a:cs typeface="Bebas Neue Cyrillic"/>
                <a:sym typeface="Bebas Neue Cyrillic"/>
              </a:rPr>
              <a:t>human stress DETECTION AND </a:t>
            </a:r>
          </a:p>
          <a:p>
            <a:pPr algn="l">
              <a:lnSpc>
                <a:spcPts val="12164"/>
              </a:lnSpc>
            </a:pPr>
            <a:r>
              <a:rPr lang="en-US" sz="8695">
                <a:solidFill>
                  <a:srgbClr val="FFFFFF"/>
                </a:solidFill>
                <a:latin typeface="Bebas Neue Cyrillic"/>
                <a:ea typeface="Bebas Neue Cyrillic"/>
                <a:cs typeface="Bebas Neue Cyrillic"/>
                <a:sym typeface="Bebas Neue Cyrillic"/>
              </a:rPr>
              <a:t>PREDICTION USING ANN</a:t>
            </a:r>
          </a:p>
          <a:p>
            <a:pPr algn="l">
              <a:lnSpc>
                <a:spcPts val="12173"/>
              </a:lnSpc>
            </a:pPr>
          </a:p>
        </p:txBody>
      </p:sp>
      <p:sp>
        <p:nvSpPr>
          <p:cNvPr name="TextBox 6" id="6"/>
          <p:cNvSpPr txBox="true"/>
          <p:nvPr/>
        </p:nvSpPr>
        <p:spPr>
          <a:xfrm rot="0">
            <a:off x="4377043" y="4237562"/>
            <a:ext cx="9533913" cy="5020738"/>
          </a:xfrm>
          <a:prstGeom prst="rect">
            <a:avLst/>
          </a:prstGeom>
        </p:spPr>
        <p:txBody>
          <a:bodyPr anchor="t" rtlCol="false" tIns="0" lIns="0" bIns="0" rIns="0">
            <a:spAutoFit/>
          </a:bodyPr>
          <a:lstStyle/>
          <a:p>
            <a:pPr algn="ctr">
              <a:lnSpc>
                <a:spcPts val="4866"/>
              </a:lnSpc>
            </a:pPr>
            <a:r>
              <a:rPr lang="en-US" sz="4056" b="true">
                <a:solidFill>
                  <a:srgbClr val="FF3131"/>
                </a:solidFill>
                <a:latin typeface="Arimo Bold"/>
                <a:ea typeface="Arimo Bold"/>
                <a:cs typeface="Arimo Bold"/>
                <a:sym typeface="Arimo Bold"/>
              </a:rPr>
              <a:t>TEAM - 2</a:t>
            </a:r>
          </a:p>
          <a:p>
            <a:pPr algn="ctr">
              <a:lnSpc>
                <a:spcPts val="4866"/>
              </a:lnSpc>
            </a:pPr>
          </a:p>
          <a:p>
            <a:pPr algn="l">
              <a:lnSpc>
                <a:spcPts val="4866"/>
              </a:lnSpc>
            </a:pPr>
            <a:r>
              <a:rPr lang="en-US" sz="4056" b="true">
                <a:solidFill>
                  <a:srgbClr val="4F81BD"/>
                </a:solidFill>
                <a:latin typeface="Arimo Bold"/>
                <a:ea typeface="Arimo Bold"/>
                <a:cs typeface="Arimo Bold"/>
                <a:sym typeface="Arimo Bold"/>
              </a:rPr>
              <a:t>TEAM MEMBERS:</a:t>
            </a:r>
          </a:p>
          <a:p>
            <a:pPr algn="l">
              <a:lnSpc>
                <a:spcPts val="4866"/>
              </a:lnSpc>
            </a:pPr>
            <a:r>
              <a:rPr lang="en-US" sz="4056" b="true">
                <a:solidFill>
                  <a:srgbClr val="7ED957"/>
                </a:solidFill>
                <a:latin typeface="Arimo Bold"/>
                <a:ea typeface="Arimo Bold"/>
                <a:cs typeface="Arimo Bold"/>
                <a:sym typeface="Arimo Bold"/>
              </a:rPr>
              <a:t>ABHISHEK SRIRAM(TEAM LEADER)</a:t>
            </a:r>
          </a:p>
          <a:p>
            <a:pPr algn="l">
              <a:lnSpc>
                <a:spcPts val="4866"/>
              </a:lnSpc>
            </a:pPr>
            <a:r>
              <a:rPr lang="en-US" sz="4056" b="true">
                <a:solidFill>
                  <a:srgbClr val="7ED957"/>
                </a:solidFill>
                <a:latin typeface="Arimo Bold"/>
                <a:ea typeface="Arimo Bold"/>
                <a:cs typeface="Arimo Bold"/>
                <a:sym typeface="Arimo Bold"/>
              </a:rPr>
              <a:t>JYOSNA</a:t>
            </a:r>
          </a:p>
          <a:p>
            <a:pPr algn="l">
              <a:lnSpc>
                <a:spcPts val="4866"/>
              </a:lnSpc>
            </a:pPr>
            <a:r>
              <a:rPr lang="en-US" sz="4056" b="true">
                <a:solidFill>
                  <a:srgbClr val="7ED957"/>
                </a:solidFill>
                <a:latin typeface="Arimo Bold"/>
                <a:ea typeface="Arimo Bold"/>
                <a:cs typeface="Arimo Bold"/>
                <a:sym typeface="Arimo Bold"/>
              </a:rPr>
              <a:t>SWAPNA</a:t>
            </a:r>
          </a:p>
          <a:p>
            <a:pPr algn="l">
              <a:lnSpc>
                <a:spcPts val="4866"/>
              </a:lnSpc>
            </a:pPr>
            <a:r>
              <a:rPr lang="en-US" sz="4056" b="true">
                <a:solidFill>
                  <a:srgbClr val="7ED957"/>
                </a:solidFill>
                <a:latin typeface="Arimo Bold"/>
                <a:ea typeface="Arimo Bold"/>
                <a:cs typeface="Arimo Bold"/>
                <a:sym typeface="Arimo Bold"/>
              </a:rPr>
              <a:t>SIDDHI</a:t>
            </a:r>
          </a:p>
          <a:p>
            <a:pPr algn="l">
              <a:lnSpc>
                <a:spcPts val="4866"/>
              </a:lnSpc>
            </a:pPr>
            <a:r>
              <a:rPr lang="en-US" sz="4056" b="true">
                <a:solidFill>
                  <a:srgbClr val="7ED957"/>
                </a:solidFill>
                <a:latin typeface="Arimo Bold"/>
                <a:ea typeface="Arimo Bold"/>
                <a:cs typeface="Arimo Bold"/>
                <a:sym typeface="Arimo Bold"/>
              </a:rPr>
              <a:t>ANUSHRI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2438400" y="647700"/>
            <a:ext cx="12444127" cy="9258300"/>
            <a:chOff x="0" y="0"/>
            <a:chExt cx="16592169" cy="12344400"/>
          </a:xfrm>
        </p:grpSpPr>
        <p:sp>
          <p:nvSpPr>
            <p:cNvPr name="Freeform 3" id="3"/>
            <p:cNvSpPr/>
            <p:nvPr/>
          </p:nvSpPr>
          <p:spPr>
            <a:xfrm flipH="false" flipV="false" rot="0">
              <a:off x="0" y="0"/>
              <a:ext cx="16592169" cy="12344400"/>
            </a:xfrm>
            <a:custGeom>
              <a:avLst/>
              <a:gdLst/>
              <a:ahLst/>
              <a:cxnLst/>
              <a:rect r="r" b="b" t="t" l="l"/>
              <a:pathLst>
                <a:path h="12344400" w="16592169">
                  <a:moveTo>
                    <a:pt x="0" y="0"/>
                  </a:moveTo>
                  <a:lnTo>
                    <a:pt x="16592169" y="0"/>
                  </a:lnTo>
                  <a:lnTo>
                    <a:pt x="16592169" y="12344400"/>
                  </a:lnTo>
                  <a:lnTo>
                    <a:pt x="0" y="12344400"/>
                  </a:lnTo>
                  <a:lnTo>
                    <a:pt x="0" y="0"/>
                  </a:lnTo>
                  <a:close/>
                </a:path>
              </a:pathLst>
            </a:custGeom>
            <a:blipFill>
              <a:blip r:embed="rId2"/>
              <a:stretch>
                <a:fillRect l="0" t="-359" r="0" b="-359"/>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2362200" y="647700"/>
            <a:ext cx="12737592" cy="8566023"/>
            <a:chOff x="0" y="0"/>
            <a:chExt cx="16983456" cy="11421364"/>
          </a:xfrm>
        </p:grpSpPr>
        <p:sp>
          <p:nvSpPr>
            <p:cNvPr name="Freeform 3" id="3"/>
            <p:cNvSpPr/>
            <p:nvPr/>
          </p:nvSpPr>
          <p:spPr>
            <a:xfrm flipH="false" flipV="false" rot="0">
              <a:off x="0" y="0"/>
              <a:ext cx="16983456" cy="11421364"/>
            </a:xfrm>
            <a:custGeom>
              <a:avLst/>
              <a:gdLst/>
              <a:ahLst/>
              <a:cxnLst/>
              <a:rect r="r" b="b" t="t" l="l"/>
              <a:pathLst>
                <a:path h="11421364" w="16983456">
                  <a:moveTo>
                    <a:pt x="0" y="0"/>
                  </a:moveTo>
                  <a:lnTo>
                    <a:pt x="16983456" y="0"/>
                  </a:lnTo>
                  <a:lnTo>
                    <a:pt x="16983456" y="11421364"/>
                  </a:lnTo>
                  <a:lnTo>
                    <a:pt x="0" y="11421364"/>
                  </a:lnTo>
                  <a:lnTo>
                    <a:pt x="0" y="0"/>
                  </a:lnTo>
                  <a:close/>
                </a:path>
              </a:pathLst>
            </a:custGeom>
            <a:blipFill>
              <a:blip r:embed="rId2"/>
              <a:stretch>
                <a:fillRect l="-1" t="0" r="-1"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692821" y="887014"/>
            <a:ext cx="14902340" cy="8512969"/>
            <a:chOff x="0" y="0"/>
            <a:chExt cx="19869786" cy="11350625"/>
          </a:xfrm>
        </p:grpSpPr>
        <p:sp>
          <p:nvSpPr>
            <p:cNvPr name="Freeform 3" id="3"/>
            <p:cNvSpPr/>
            <p:nvPr/>
          </p:nvSpPr>
          <p:spPr>
            <a:xfrm flipH="false" flipV="false" rot="0">
              <a:off x="0" y="0"/>
              <a:ext cx="19869786" cy="11350625"/>
            </a:xfrm>
            <a:custGeom>
              <a:avLst/>
              <a:gdLst/>
              <a:ahLst/>
              <a:cxnLst/>
              <a:rect r="r" b="b" t="t" l="l"/>
              <a:pathLst>
                <a:path h="11350625" w="19869786">
                  <a:moveTo>
                    <a:pt x="0" y="0"/>
                  </a:moveTo>
                  <a:lnTo>
                    <a:pt x="19869786" y="0"/>
                  </a:lnTo>
                  <a:lnTo>
                    <a:pt x="19869786" y="11350625"/>
                  </a:lnTo>
                  <a:lnTo>
                    <a:pt x="0" y="11350625"/>
                  </a:lnTo>
                  <a:lnTo>
                    <a:pt x="0" y="0"/>
                  </a:lnTo>
                  <a:close/>
                </a:path>
              </a:pathLst>
            </a:custGeom>
            <a:blipFill>
              <a:blip r:embed="rId2"/>
              <a:stretch>
                <a:fillRect l="0" t="-36" r="0" b="-36"/>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2971800" y="578374"/>
            <a:ext cx="12702921" cy="9130284"/>
            <a:chOff x="0" y="0"/>
            <a:chExt cx="16937228" cy="12173712"/>
          </a:xfrm>
        </p:grpSpPr>
        <p:sp>
          <p:nvSpPr>
            <p:cNvPr name="Freeform 3" id="3"/>
            <p:cNvSpPr/>
            <p:nvPr/>
          </p:nvSpPr>
          <p:spPr>
            <a:xfrm flipH="false" flipV="false" rot="0">
              <a:off x="0" y="0"/>
              <a:ext cx="16937228" cy="12173712"/>
            </a:xfrm>
            <a:custGeom>
              <a:avLst/>
              <a:gdLst/>
              <a:ahLst/>
              <a:cxnLst/>
              <a:rect r="r" b="b" t="t" l="l"/>
              <a:pathLst>
                <a:path h="12173712" w="16937228">
                  <a:moveTo>
                    <a:pt x="0" y="0"/>
                  </a:moveTo>
                  <a:lnTo>
                    <a:pt x="16937228" y="0"/>
                  </a:lnTo>
                  <a:lnTo>
                    <a:pt x="16937228" y="12173712"/>
                  </a:lnTo>
                  <a:lnTo>
                    <a:pt x="0" y="12173712"/>
                  </a:lnTo>
                  <a:lnTo>
                    <a:pt x="0" y="0"/>
                  </a:lnTo>
                  <a:close/>
                </a:path>
              </a:pathLst>
            </a:custGeom>
            <a:blipFill>
              <a:blip r:embed="rId2"/>
              <a:stretch>
                <a:fillRect l="-52" t="0" r="-52" b="0"/>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119337" y="7941803"/>
            <a:ext cx="168663" cy="1316497"/>
          </a:xfrm>
          <a:custGeom>
            <a:avLst/>
            <a:gdLst/>
            <a:ahLst/>
            <a:cxnLst/>
            <a:rect r="r" b="b" t="t" l="l"/>
            <a:pathLst>
              <a:path h="1316497" w="168663">
                <a:moveTo>
                  <a:pt x="0" y="0"/>
                </a:moveTo>
                <a:lnTo>
                  <a:pt x="168663" y="0"/>
                </a:lnTo>
                <a:lnTo>
                  <a:pt x="168663" y="1316497"/>
                </a:lnTo>
                <a:lnTo>
                  <a:pt x="0" y="1316497"/>
                </a:lnTo>
                <a:lnTo>
                  <a:pt x="0" y="0"/>
                </a:lnTo>
                <a:close/>
              </a:path>
            </a:pathLst>
          </a:custGeom>
          <a:blipFill>
            <a:blip r:embed="rId2">
              <a:extLst>
                <a:ext uri="{96DAC541-7B7A-43D3-8B79-37D633B846F1}">
                  <asvg:svgBlip xmlns:asvg="http://schemas.microsoft.com/office/drawing/2016/SVG/main" r:embed="rId3"/>
                </a:ext>
              </a:extLst>
            </a:blip>
            <a:stretch>
              <a:fillRect l="-539" t="0" r="-539" b="0"/>
            </a:stretch>
          </a:blipFill>
        </p:spPr>
      </p:sp>
      <p:grpSp>
        <p:nvGrpSpPr>
          <p:cNvPr name="Group 3" id="3"/>
          <p:cNvGrpSpPr/>
          <p:nvPr/>
        </p:nvGrpSpPr>
        <p:grpSpPr>
          <a:xfrm rot="0">
            <a:off x="-1395202" y="7060732"/>
            <a:ext cx="5974556" cy="5974556"/>
            <a:chOff x="0" y="0"/>
            <a:chExt cx="7966075" cy="7966075"/>
          </a:xfrm>
        </p:grpSpPr>
        <p:sp>
          <p:nvSpPr>
            <p:cNvPr name="Freeform 4" id="4"/>
            <p:cNvSpPr/>
            <p:nvPr/>
          </p:nvSpPr>
          <p:spPr>
            <a:xfrm flipH="false" flipV="false" rot="0">
              <a:off x="0" y="0"/>
              <a:ext cx="7966075" cy="7966075"/>
            </a:xfrm>
            <a:custGeom>
              <a:avLst/>
              <a:gdLst/>
              <a:ahLst/>
              <a:cxnLst/>
              <a:rect r="r" b="b" t="t" l="l"/>
              <a:pathLst>
                <a:path h="7966075" w="7966075">
                  <a:moveTo>
                    <a:pt x="0" y="0"/>
                  </a:moveTo>
                  <a:lnTo>
                    <a:pt x="7966075" y="0"/>
                  </a:lnTo>
                  <a:lnTo>
                    <a:pt x="7966075" y="7966075"/>
                  </a:lnTo>
                  <a:lnTo>
                    <a:pt x="0" y="7966075"/>
                  </a:lnTo>
                  <a:lnTo>
                    <a:pt x="0" y="0"/>
                  </a:lnTo>
                  <a:close/>
                </a:path>
              </a:pathLst>
            </a:custGeom>
            <a:blipFill>
              <a:blip r:embed="rId4"/>
              <a:stretch>
                <a:fillRect l="0" t="0" r="0" b="0"/>
              </a:stretch>
            </a:blipFill>
          </p:spPr>
        </p:sp>
      </p:grpSp>
      <p:grpSp>
        <p:nvGrpSpPr>
          <p:cNvPr name="Group 5" id="5"/>
          <p:cNvGrpSpPr/>
          <p:nvPr/>
        </p:nvGrpSpPr>
        <p:grpSpPr>
          <a:xfrm rot="0">
            <a:off x="15879283" y="766647"/>
            <a:ext cx="4817460" cy="4817460"/>
            <a:chOff x="0" y="0"/>
            <a:chExt cx="6423279" cy="6423279"/>
          </a:xfrm>
        </p:grpSpPr>
        <p:sp>
          <p:nvSpPr>
            <p:cNvPr name="Freeform 6" id="6"/>
            <p:cNvSpPr/>
            <p:nvPr/>
          </p:nvSpPr>
          <p:spPr>
            <a:xfrm flipH="false" flipV="false" rot="0">
              <a:off x="0" y="0"/>
              <a:ext cx="6423279" cy="6423279"/>
            </a:xfrm>
            <a:custGeom>
              <a:avLst/>
              <a:gdLst/>
              <a:ahLst/>
              <a:cxnLst/>
              <a:rect r="r" b="b" t="t" l="l"/>
              <a:pathLst>
                <a:path h="6423279" w="6423279">
                  <a:moveTo>
                    <a:pt x="0" y="0"/>
                  </a:moveTo>
                  <a:lnTo>
                    <a:pt x="6423279" y="0"/>
                  </a:lnTo>
                  <a:lnTo>
                    <a:pt x="6423279" y="6423279"/>
                  </a:lnTo>
                  <a:lnTo>
                    <a:pt x="0" y="6423279"/>
                  </a:lnTo>
                  <a:lnTo>
                    <a:pt x="0" y="0"/>
                  </a:lnTo>
                  <a:close/>
                </a:path>
              </a:pathLst>
            </a:custGeom>
            <a:blipFill>
              <a:blip r:embed="rId4"/>
              <a:stretch>
                <a:fillRect l="0" t="0" r="0" b="0"/>
              </a:stretch>
            </a:blipFill>
          </p:spPr>
        </p:sp>
      </p:grpSp>
      <p:grpSp>
        <p:nvGrpSpPr>
          <p:cNvPr name="Group 7" id="7"/>
          <p:cNvGrpSpPr/>
          <p:nvPr/>
        </p:nvGrpSpPr>
        <p:grpSpPr>
          <a:xfrm rot="0">
            <a:off x="3700611" y="-1967240"/>
            <a:ext cx="3504819" cy="3504914"/>
            <a:chOff x="0" y="0"/>
            <a:chExt cx="4673092" cy="4673219"/>
          </a:xfrm>
        </p:grpSpPr>
        <p:sp>
          <p:nvSpPr>
            <p:cNvPr name="Freeform 8" id="8"/>
            <p:cNvSpPr/>
            <p:nvPr/>
          </p:nvSpPr>
          <p:spPr>
            <a:xfrm flipH="false" flipV="false" rot="0">
              <a:off x="0" y="0"/>
              <a:ext cx="4673092" cy="4673219"/>
            </a:xfrm>
            <a:custGeom>
              <a:avLst/>
              <a:gdLst/>
              <a:ahLst/>
              <a:cxnLst/>
              <a:rect r="r" b="b" t="t" l="l"/>
              <a:pathLst>
                <a:path h="4673219" w="4673092">
                  <a:moveTo>
                    <a:pt x="0" y="0"/>
                  </a:moveTo>
                  <a:lnTo>
                    <a:pt x="4673092" y="0"/>
                  </a:lnTo>
                  <a:lnTo>
                    <a:pt x="4673092" y="4673219"/>
                  </a:lnTo>
                  <a:lnTo>
                    <a:pt x="0" y="4673219"/>
                  </a:lnTo>
                  <a:lnTo>
                    <a:pt x="0" y="0"/>
                  </a:lnTo>
                  <a:close/>
                </a:path>
              </a:pathLst>
            </a:custGeom>
            <a:blipFill>
              <a:blip r:embed="rId4"/>
              <a:stretch>
                <a:fillRect l="-1" t="0" r="-1" b="0"/>
              </a:stretch>
            </a:blipFill>
          </p:spPr>
        </p:sp>
      </p:grpSp>
      <p:grpSp>
        <p:nvGrpSpPr>
          <p:cNvPr name="Group 9" id="9"/>
          <p:cNvGrpSpPr/>
          <p:nvPr/>
        </p:nvGrpSpPr>
        <p:grpSpPr>
          <a:xfrm rot="0">
            <a:off x="660094" y="1846779"/>
            <a:ext cx="4823364" cy="6356985"/>
            <a:chOff x="0" y="0"/>
            <a:chExt cx="6431153" cy="8475980"/>
          </a:xfrm>
        </p:grpSpPr>
        <p:sp>
          <p:nvSpPr>
            <p:cNvPr name="Freeform 10" id="10"/>
            <p:cNvSpPr/>
            <p:nvPr/>
          </p:nvSpPr>
          <p:spPr>
            <a:xfrm flipH="false" flipV="false" rot="0">
              <a:off x="0" y="0"/>
              <a:ext cx="6431153" cy="8475980"/>
            </a:xfrm>
            <a:custGeom>
              <a:avLst/>
              <a:gdLst/>
              <a:ahLst/>
              <a:cxnLst/>
              <a:rect r="r" b="b" t="t" l="l"/>
              <a:pathLst>
                <a:path h="8475980" w="6431153">
                  <a:moveTo>
                    <a:pt x="0" y="0"/>
                  </a:moveTo>
                  <a:lnTo>
                    <a:pt x="6431153" y="0"/>
                  </a:lnTo>
                  <a:lnTo>
                    <a:pt x="6431153" y="8475980"/>
                  </a:lnTo>
                  <a:lnTo>
                    <a:pt x="0" y="8475980"/>
                  </a:lnTo>
                  <a:lnTo>
                    <a:pt x="0" y="0"/>
                  </a:lnTo>
                  <a:close/>
                </a:path>
              </a:pathLst>
            </a:custGeom>
            <a:blipFill>
              <a:blip r:embed="rId5"/>
              <a:stretch>
                <a:fillRect l="-75" t="0" r="-75" b="0"/>
              </a:stretch>
            </a:blipFill>
          </p:spPr>
        </p:sp>
      </p:grpSp>
      <p:grpSp>
        <p:nvGrpSpPr>
          <p:cNvPr name="Group 11" id="11"/>
          <p:cNvGrpSpPr/>
          <p:nvPr/>
        </p:nvGrpSpPr>
        <p:grpSpPr>
          <a:xfrm rot="0">
            <a:off x="-629177" y="7000488"/>
            <a:ext cx="7512368" cy="2257806"/>
            <a:chOff x="0" y="0"/>
            <a:chExt cx="10016490" cy="3010408"/>
          </a:xfrm>
        </p:grpSpPr>
        <p:sp>
          <p:nvSpPr>
            <p:cNvPr name="Freeform 12" id="12"/>
            <p:cNvSpPr/>
            <p:nvPr/>
          </p:nvSpPr>
          <p:spPr>
            <a:xfrm flipH="false" flipV="false" rot="0">
              <a:off x="0" y="0"/>
              <a:ext cx="10016490" cy="3010408"/>
            </a:xfrm>
            <a:custGeom>
              <a:avLst/>
              <a:gdLst/>
              <a:ahLst/>
              <a:cxnLst/>
              <a:rect r="r" b="b" t="t" l="l"/>
              <a:pathLst>
                <a:path h="3010408" w="10016490">
                  <a:moveTo>
                    <a:pt x="0" y="0"/>
                  </a:moveTo>
                  <a:lnTo>
                    <a:pt x="10016490" y="0"/>
                  </a:lnTo>
                  <a:lnTo>
                    <a:pt x="10016490" y="3010408"/>
                  </a:lnTo>
                  <a:lnTo>
                    <a:pt x="0" y="3010408"/>
                  </a:lnTo>
                  <a:lnTo>
                    <a:pt x="0" y="0"/>
                  </a:lnTo>
                  <a:close/>
                </a:path>
              </a:pathLst>
            </a:custGeom>
            <a:blipFill>
              <a:blip r:embed="rId6"/>
              <a:stretch>
                <a:fillRect l="-213" t="0" r="-213" b="0"/>
              </a:stretch>
            </a:blipFill>
          </p:spPr>
        </p:sp>
      </p:grpSp>
      <p:grpSp>
        <p:nvGrpSpPr>
          <p:cNvPr name="Group 13" id="13"/>
          <p:cNvGrpSpPr/>
          <p:nvPr/>
        </p:nvGrpSpPr>
        <p:grpSpPr>
          <a:xfrm rot="0">
            <a:off x="4890224" y="4259647"/>
            <a:ext cx="11301222" cy="85725"/>
            <a:chOff x="0" y="0"/>
            <a:chExt cx="15068296" cy="114300"/>
          </a:xfrm>
        </p:grpSpPr>
        <p:sp>
          <p:nvSpPr>
            <p:cNvPr name="Freeform 14" id="14"/>
            <p:cNvSpPr/>
            <p:nvPr/>
          </p:nvSpPr>
          <p:spPr>
            <a:xfrm flipH="false" flipV="false" rot="0">
              <a:off x="0" y="0"/>
              <a:ext cx="15068296" cy="114300"/>
            </a:xfrm>
            <a:custGeom>
              <a:avLst/>
              <a:gdLst/>
              <a:ahLst/>
              <a:cxnLst/>
              <a:rect r="r" b="b" t="t" l="l"/>
              <a:pathLst>
                <a:path h="114300" w="15068296">
                  <a:moveTo>
                    <a:pt x="0" y="0"/>
                  </a:moveTo>
                  <a:lnTo>
                    <a:pt x="15068296" y="0"/>
                  </a:lnTo>
                  <a:lnTo>
                    <a:pt x="15068296" y="114300"/>
                  </a:lnTo>
                  <a:lnTo>
                    <a:pt x="0" y="114300"/>
                  </a:lnTo>
                  <a:lnTo>
                    <a:pt x="0" y="0"/>
                  </a:lnTo>
                  <a:close/>
                </a:path>
              </a:pathLst>
            </a:custGeom>
            <a:blipFill>
              <a:blip r:embed="rId7"/>
              <a:stretch>
                <a:fillRect l="-44113" t="0" r="-44113" b="0"/>
              </a:stretch>
            </a:blipFill>
          </p:spPr>
        </p:sp>
      </p:grpSp>
      <p:grpSp>
        <p:nvGrpSpPr>
          <p:cNvPr name="Group 15" id="15"/>
          <p:cNvGrpSpPr/>
          <p:nvPr/>
        </p:nvGrpSpPr>
        <p:grpSpPr>
          <a:xfrm rot="0">
            <a:off x="13704556" y="6767488"/>
            <a:ext cx="4243183" cy="3280522"/>
            <a:chOff x="0" y="0"/>
            <a:chExt cx="5886374" cy="4550918"/>
          </a:xfrm>
        </p:grpSpPr>
        <p:sp>
          <p:nvSpPr>
            <p:cNvPr name="Freeform 16" id="16"/>
            <p:cNvSpPr/>
            <p:nvPr/>
          </p:nvSpPr>
          <p:spPr>
            <a:xfrm flipH="false" flipV="false" rot="0">
              <a:off x="0" y="0"/>
              <a:ext cx="5886374" cy="4550918"/>
            </a:xfrm>
            <a:custGeom>
              <a:avLst/>
              <a:gdLst/>
              <a:ahLst/>
              <a:cxnLst/>
              <a:rect r="r" b="b" t="t" l="l"/>
              <a:pathLst>
                <a:path h="4550918" w="5886374">
                  <a:moveTo>
                    <a:pt x="0" y="0"/>
                  </a:moveTo>
                  <a:lnTo>
                    <a:pt x="5886374" y="0"/>
                  </a:lnTo>
                  <a:lnTo>
                    <a:pt x="5886374" y="4550918"/>
                  </a:lnTo>
                  <a:lnTo>
                    <a:pt x="0" y="4550918"/>
                  </a:lnTo>
                  <a:lnTo>
                    <a:pt x="0" y="0"/>
                  </a:lnTo>
                  <a:close/>
                </a:path>
              </a:pathLst>
            </a:custGeom>
            <a:blipFill>
              <a:blip r:embed="rId8"/>
              <a:stretch>
                <a:fillRect l="-1339" t="0" r="-1339" b="0"/>
              </a:stretch>
            </a:blipFill>
          </p:spPr>
        </p:sp>
      </p:grpSp>
      <p:grpSp>
        <p:nvGrpSpPr>
          <p:cNvPr name="Group 17" id="17"/>
          <p:cNvGrpSpPr/>
          <p:nvPr/>
        </p:nvGrpSpPr>
        <p:grpSpPr>
          <a:xfrm rot="0">
            <a:off x="5958041" y="6578322"/>
            <a:ext cx="11301222" cy="112967"/>
            <a:chOff x="0" y="0"/>
            <a:chExt cx="15068296" cy="150622"/>
          </a:xfrm>
        </p:grpSpPr>
        <p:sp>
          <p:nvSpPr>
            <p:cNvPr name="Freeform 18" id="18"/>
            <p:cNvSpPr/>
            <p:nvPr/>
          </p:nvSpPr>
          <p:spPr>
            <a:xfrm flipH="false" flipV="false" rot="0">
              <a:off x="0" y="0"/>
              <a:ext cx="15068296" cy="150622"/>
            </a:xfrm>
            <a:custGeom>
              <a:avLst/>
              <a:gdLst/>
              <a:ahLst/>
              <a:cxnLst/>
              <a:rect r="r" b="b" t="t" l="l"/>
              <a:pathLst>
                <a:path h="150622" w="15068296">
                  <a:moveTo>
                    <a:pt x="0" y="0"/>
                  </a:moveTo>
                  <a:lnTo>
                    <a:pt x="15068296" y="0"/>
                  </a:lnTo>
                  <a:lnTo>
                    <a:pt x="15068296" y="150622"/>
                  </a:lnTo>
                  <a:lnTo>
                    <a:pt x="0" y="150622"/>
                  </a:lnTo>
                  <a:lnTo>
                    <a:pt x="0" y="0"/>
                  </a:lnTo>
                  <a:close/>
                </a:path>
              </a:pathLst>
            </a:custGeom>
            <a:blipFill>
              <a:blip r:embed="rId9"/>
              <a:stretch>
                <a:fillRect l="-1978" t="0" r="-1978" b="0"/>
              </a:stretch>
            </a:blipFill>
          </p:spPr>
        </p:sp>
      </p:grpSp>
      <p:sp>
        <p:nvSpPr>
          <p:cNvPr name="TextBox 19" id="19"/>
          <p:cNvSpPr txBox="true"/>
          <p:nvPr/>
        </p:nvSpPr>
        <p:spPr>
          <a:xfrm rot="0">
            <a:off x="-89390" y="98499"/>
            <a:ext cx="11256161" cy="1193622"/>
          </a:xfrm>
          <a:prstGeom prst="rect">
            <a:avLst/>
          </a:prstGeom>
        </p:spPr>
        <p:txBody>
          <a:bodyPr anchor="t" rtlCol="false" tIns="0" lIns="0" bIns="0" rIns="0">
            <a:spAutoFit/>
          </a:bodyPr>
          <a:lstStyle/>
          <a:p>
            <a:pPr algn="ctr">
              <a:lnSpc>
                <a:spcPts val="9799"/>
              </a:lnSpc>
            </a:pPr>
            <a:r>
              <a:rPr lang="en-US" sz="6998">
                <a:solidFill>
                  <a:srgbClr val="FF914D"/>
                </a:solidFill>
                <a:latin typeface="Bebas Neue Cyrillic"/>
                <a:ea typeface="Bebas Neue Cyrillic"/>
                <a:cs typeface="Bebas Neue Cyrillic"/>
                <a:sym typeface="Bebas Neue Cyrillic"/>
              </a:rPr>
              <a:t>MILESTONE - 2 : MODEL ARCHITECTURE</a:t>
            </a:r>
          </a:p>
        </p:txBody>
      </p:sp>
      <p:sp>
        <p:nvSpPr>
          <p:cNvPr name="TextBox 20" id="20"/>
          <p:cNvSpPr txBox="true"/>
          <p:nvPr/>
        </p:nvSpPr>
        <p:spPr>
          <a:xfrm rot="0">
            <a:off x="2217913" y="1908308"/>
            <a:ext cx="5783025" cy="653037"/>
          </a:xfrm>
          <a:prstGeom prst="rect">
            <a:avLst/>
          </a:prstGeom>
        </p:spPr>
        <p:txBody>
          <a:bodyPr anchor="t" rtlCol="false" tIns="0" lIns="0" bIns="0" rIns="0">
            <a:spAutoFit/>
          </a:bodyPr>
          <a:lstStyle/>
          <a:p>
            <a:pPr algn="ctr">
              <a:lnSpc>
                <a:spcPts val="4479"/>
              </a:lnSpc>
            </a:pPr>
            <a:r>
              <a:rPr lang="en-US" sz="3199">
                <a:solidFill>
                  <a:srgbClr val="FFFFFF"/>
                </a:solidFill>
                <a:latin typeface="Canva Sans"/>
                <a:ea typeface="Canva Sans"/>
                <a:cs typeface="Canva Sans"/>
                <a:sym typeface="Canva Sans"/>
              </a:rPr>
              <a:t>Input Layer</a:t>
            </a:r>
          </a:p>
        </p:txBody>
      </p:sp>
      <p:sp>
        <p:nvSpPr>
          <p:cNvPr name="TextBox 21" id="21"/>
          <p:cNvSpPr txBox="true"/>
          <p:nvPr/>
        </p:nvSpPr>
        <p:spPr>
          <a:xfrm rot="0">
            <a:off x="4080834" y="2741220"/>
            <a:ext cx="14207166" cy="973934"/>
          </a:xfrm>
          <a:prstGeom prst="rect">
            <a:avLst/>
          </a:prstGeom>
        </p:spPr>
        <p:txBody>
          <a:bodyPr anchor="t" rtlCol="false" tIns="0" lIns="0" bIns="0" rIns="0">
            <a:spAutoFit/>
          </a:bodyPr>
          <a:lstStyle/>
          <a:p>
            <a:pPr algn="ctr">
              <a:lnSpc>
                <a:spcPts val="3542"/>
              </a:lnSpc>
            </a:pPr>
            <a:r>
              <a:rPr lang="en-US" sz="2531">
                <a:solidFill>
                  <a:srgbClr val="FFFFFF"/>
                </a:solidFill>
                <a:latin typeface="Canva Sans"/>
                <a:ea typeface="Canva Sans"/>
                <a:cs typeface="Canva Sans"/>
                <a:sym typeface="Canva Sans"/>
              </a:rPr>
              <a:t>The input layer receives physiological data, including snoring rate, respiratory rate, body temperature, limb movement, blood oxygen, eye movement, sleep hours, and heart rate.</a:t>
            </a:r>
          </a:p>
        </p:txBody>
      </p:sp>
      <p:sp>
        <p:nvSpPr>
          <p:cNvPr name="TextBox 22" id="22"/>
          <p:cNvSpPr txBox="true"/>
          <p:nvPr/>
        </p:nvSpPr>
        <p:spPr>
          <a:xfrm rot="0">
            <a:off x="5109426" y="4459672"/>
            <a:ext cx="3043974" cy="685681"/>
          </a:xfrm>
          <a:prstGeom prst="rect">
            <a:avLst/>
          </a:prstGeom>
        </p:spPr>
        <p:txBody>
          <a:bodyPr anchor="t" rtlCol="false" tIns="0" lIns="0" bIns="0" rIns="0">
            <a:spAutoFit/>
          </a:bodyPr>
          <a:lstStyle/>
          <a:p>
            <a:pPr algn="ctr">
              <a:lnSpc>
                <a:spcPts val="4648"/>
              </a:lnSpc>
            </a:pPr>
            <a:r>
              <a:rPr lang="en-US" sz="3320">
                <a:solidFill>
                  <a:srgbClr val="FFFFFF"/>
                </a:solidFill>
                <a:latin typeface="Canva Sans"/>
                <a:ea typeface="Canva Sans"/>
                <a:cs typeface="Canva Sans"/>
                <a:sym typeface="Canva Sans"/>
              </a:rPr>
              <a:t>Hidden Layers</a:t>
            </a:r>
          </a:p>
        </p:txBody>
      </p:sp>
      <p:sp>
        <p:nvSpPr>
          <p:cNvPr name="TextBox 23" id="23"/>
          <p:cNvSpPr txBox="true"/>
          <p:nvPr/>
        </p:nvSpPr>
        <p:spPr>
          <a:xfrm rot="0">
            <a:off x="6172200" y="5604135"/>
            <a:ext cx="12582265" cy="573637"/>
          </a:xfrm>
          <a:prstGeom prst="rect">
            <a:avLst/>
          </a:prstGeom>
        </p:spPr>
        <p:txBody>
          <a:bodyPr anchor="t" rtlCol="false" tIns="0" lIns="0" bIns="0" rIns="0">
            <a:spAutoFit/>
          </a:bodyPr>
          <a:lstStyle/>
          <a:p>
            <a:pPr algn="ctr">
              <a:lnSpc>
                <a:spcPts val="3750"/>
              </a:lnSpc>
            </a:pPr>
            <a:r>
              <a:rPr lang="en-US" sz="2680">
                <a:solidFill>
                  <a:srgbClr val="FFFFFF"/>
                </a:solidFill>
                <a:latin typeface="Canva Sans"/>
                <a:ea typeface="Canva Sans"/>
                <a:cs typeface="Canva Sans"/>
                <a:sym typeface="Canva Sans"/>
              </a:rPr>
              <a:t>Multiple hidden layers process and extract features from the input data.</a:t>
            </a:r>
          </a:p>
        </p:txBody>
      </p:sp>
      <p:sp>
        <p:nvSpPr>
          <p:cNvPr name="TextBox 24" id="24"/>
          <p:cNvSpPr txBox="true"/>
          <p:nvPr/>
        </p:nvSpPr>
        <p:spPr>
          <a:xfrm rot="0">
            <a:off x="6569565" y="6824685"/>
            <a:ext cx="3336435" cy="726150"/>
          </a:xfrm>
          <a:prstGeom prst="rect">
            <a:avLst/>
          </a:prstGeom>
        </p:spPr>
        <p:txBody>
          <a:bodyPr anchor="t" rtlCol="false" tIns="0" lIns="0" bIns="0" rIns="0">
            <a:spAutoFit/>
          </a:bodyPr>
          <a:lstStyle/>
          <a:p>
            <a:pPr algn="ctr">
              <a:lnSpc>
                <a:spcPts val="4809"/>
              </a:lnSpc>
            </a:pPr>
            <a:r>
              <a:rPr lang="en-US" sz="3434">
                <a:solidFill>
                  <a:srgbClr val="FFFFFF"/>
                </a:solidFill>
                <a:latin typeface="Canva Sans"/>
                <a:ea typeface="Canva Sans"/>
                <a:cs typeface="Canva Sans"/>
                <a:sym typeface="Canva Sans"/>
              </a:rPr>
              <a:t>Output Layer</a:t>
            </a:r>
          </a:p>
        </p:txBody>
      </p:sp>
      <p:sp>
        <p:nvSpPr>
          <p:cNvPr name="TextBox 25" id="25"/>
          <p:cNvSpPr txBox="true"/>
          <p:nvPr/>
        </p:nvSpPr>
        <p:spPr>
          <a:xfrm rot="0">
            <a:off x="6569565" y="7702211"/>
            <a:ext cx="7177312" cy="1019832"/>
          </a:xfrm>
          <a:prstGeom prst="rect">
            <a:avLst/>
          </a:prstGeom>
        </p:spPr>
        <p:txBody>
          <a:bodyPr anchor="t" rtlCol="false" tIns="0" lIns="0" bIns="0" rIns="0">
            <a:spAutoFit/>
          </a:bodyPr>
          <a:lstStyle/>
          <a:p>
            <a:pPr algn="ctr">
              <a:lnSpc>
                <a:spcPts val="3638"/>
              </a:lnSpc>
            </a:pPr>
            <a:r>
              <a:rPr lang="en-US" sz="2599">
                <a:solidFill>
                  <a:srgbClr val="FFFFFF"/>
                </a:solidFill>
                <a:latin typeface="Canva Sans"/>
                <a:ea typeface="Canva Sans"/>
                <a:cs typeface="Canva Sans"/>
                <a:sym typeface="Canva Sans"/>
              </a:rPr>
              <a:t>The output layer generates a prediction of stress levels based on the processed data.</a:t>
            </a:r>
          </a:p>
        </p:txBody>
      </p:sp>
      <p:sp>
        <p:nvSpPr>
          <p:cNvPr name="TextBox 26" id="26"/>
          <p:cNvSpPr txBox="true"/>
          <p:nvPr/>
        </p:nvSpPr>
        <p:spPr>
          <a:xfrm rot="0">
            <a:off x="2931704" y="7855512"/>
            <a:ext cx="140061" cy="399414"/>
          </a:xfrm>
          <a:prstGeom prst="rect">
            <a:avLst/>
          </a:prstGeom>
        </p:spPr>
        <p:txBody>
          <a:bodyPr anchor="t" rtlCol="false" tIns="0" lIns="0" bIns="0" rIns="0">
            <a:spAutoFit/>
          </a:bodyPr>
          <a:lstStyle/>
          <a:p>
            <a:pPr algn="ctr">
              <a:lnSpc>
                <a:spcPts val="2660"/>
              </a:lnSpc>
            </a:pPr>
            <a:r>
              <a:rPr lang="en-US" sz="1900">
                <a:solidFill>
                  <a:srgbClr val="FFFFFF"/>
                </a:solidFill>
                <a:latin typeface="Canva Sans"/>
                <a:ea typeface="Canva Sans"/>
                <a:cs typeface="Canva Sans"/>
                <a:sym typeface="Canva Sans"/>
              </a:rPr>
              <a:t>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838200" y="6286500"/>
            <a:ext cx="5974556" cy="5974556"/>
            <a:chOff x="0" y="0"/>
            <a:chExt cx="7966075" cy="7966075"/>
          </a:xfrm>
        </p:grpSpPr>
        <p:sp>
          <p:nvSpPr>
            <p:cNvPr name="Freeform 3" id="3"/>
            <p:cNvSpPr/>
            <p:nvPr/>
          </p:nvSpPr>
          <p:spPr>
            <a:xfrm flipH="false" flipV="false" rot="0">
              <a:off x="0" y="0"/>
              <a:ext cx="7966075" cy="7966075"/>
            </a:xfrm>
            <a:custGeom>
              <a:avLst/>
              <a:gdLst/>
              <a:ahLst/>
              <a:cxnLst/>
              <a:rect r="r" b="b" t="t" l="l"/>
              <a:pathLst>
                <a:path h="7966075" w="7966075">
                  <a:moveTo>
                    <a:pt x="0" y="0"/>
                  </a:moveTo>
                  <a:lnTo>
                    <a:pt x="7966075" y="0"/>
                  </a:lnTo>
                  <a:lnTo>
                    <a:pt x="7966075" y="7966075"/>
                  </a:lnTo>
                  <a:lnTo>
                    <a:pt x="0" y="7966075"/>
                  </a:lnTo>
                  <a:lnTo>
                    <a:pt x="0" y="0"/>
                  </a:lnTo>
                  <a:close/>
                </a:path>
              </a:pathLst>
            </a:custGeom>
            <a:blipFill>
              <a:blip r:embed="rId2"/>
              <a:stretch>
                <a:fillRect l="0" t="0" r="0" b="0"/>
              </a:stretch>
            </a:blipFill>
          </p:spPr>
        </p:sp>
      </p:grpSp>
      <p:grpSp>
        <p:nvGrpSpPr>
          <p:cNvPr name="Group 4" id="4"/>
          <p:cNvGrpSpPr/>
          <p:nvPr/>
        </p:nvGrpSpPr>
        <p:grpSpPr>
          <a:xfrm rot="0">
            <a:off x="13868400" y="952500"/>
            <a:ext cx="5974556" cy="5974556"/>
            <a:chOff x="0" y="0"/>
            <a:chExt cx="7966075" cy="7966075"/>
          </a:xfrm>
        </p:grpSpPr>
        <p:sp>
          <p:nvSpPr>
            <p:cNvPr name="Freeform 5" id="5"/>
            <p:cNvSpPr/>
            <p:nvPr/>
          </p:nvSpPr>
          <p:spPr>
            <a:xfrm flipH="false" flipV="false" rot="0">
              <a:off x="0" y="0"/>
              <a:ext cx="7966075" cy="7966075"/>
            </a:xfrm>
            <a:custGeom>
              <a:avLst/>
              <a:gdLst/>
              <a:ahLst/>
              <a:cxnLst/>
              <a:rect r="r" b="b" t="t" l="l"/>
              <a:pathLst>
                <a:path h="7966075" w="7966075">
                  <a:moveTo>
                    <a:pt x="0" y="0"/>
                  </a:moveTo>
                  <a:lnTo>
                    <a:pt x="7966075" y="0"/>
                  </a:lnTo>
                  <a:lnTo>
                    <a:pt x="7966075" y="7966075"/>
                  </a:lnTo>
                  <a:lnTo>
                    <a:pt x="0" y="7966075"/>
                  </a:lnTo>
                  <a:lnTo>
                    <a:pt x="0" y="0"/>
                  </a:lnTo>
                  <a:close/>
                </a:path>
              </a:pathLst>
            </a:custGeom>
            <a:blipFill>
              <a:blip r:embed="rId2"/>
              <a:stretch>
                <a:fillRect l="0" t="0" r="0" b="0"/>
              </a:stretch>
            </a:blipFill>
          </p:spPr>
        </p:sp>
      </p:grpSp>
      <p:grpSp>
        <p:nvGrpSpPr>
          <p:cNvPr name="Group 6" id="6"/>
          <p:cNvGrpSpPr/>
          <p:nvPr/>
        </p:nvGrpSpPr>
        <p:grpSpPr>
          <a:xfrm rot="0">
            <a:off x="3200400" y="2042433"/>
            <a:ext cx="9630251" cy="5089970"/>
            <a:chOff x="0" y="0"/>
            <a:chExt cx="12840335" cy="6786626"/>
          </a:xfrm>
        </p:grpSpPr>
        <p:sp>
          <p:nvSpPr>
            <p:cNvPr name="Freeform 7" id="7"/>
            <p:cNvSpPr/>
            <p:nvPr/>
          </p:nvSpPr>
          <p:spPr>
            <a:xfrm flipH="false" flipV="false" rot="0">
              <a:off x="0" y="0"/>
              <a:ext cx="12840335" cy="6786626"/>
            </a:xfrm>
            <a:custGeom>
              <a:avLst/>
              <a:gdLst/>
              <a:ahLst/>
              <a:cxnLst/>
              <a:rect r="r" b="b" t="t" l="l"/>
              <a:pathLst>
                <a:path h="6786626" w="12840335">
                  <a:moveTo>
                    <a:pt x="0" y="0"/>
                  </a:moveTo>
                  <a:lnTo>
                    <a:pt x="12840335" y="0"/>
                  </a:lnTo>
                  <a:lnTo>
                    <a:pt x="12840335" y="6786626"/>
                  </a:lnTo>
                  <a:lnTo>
                    <a:pt x="0" y="6786626"/>
                  </a:lnTo>
                  <a:lnTo>
                    <a:pt x="0" y="0"/>
                  </a:lnTo>
                  <a:close/>
                </a:path>
              </a:pathLst>
            </a:custGeom>
            <a:blipFill>
              <a:blip r:embed="rId3"/>
              <a:stretch>
                <a:fillRect l="-2356" t="0" r="-2356" b="0"/>
              </a:stretch>
            </a:blipFill>
          </p:spPr>
        </p:sp>
      </p:grpSp>
      <p:sp>
        <p:nvSpPr>
          <p:cNvPr name="TextBox 8" id="8"/>
          <p:cNvSpPr txBox="true"/>
          <p:nvPr/>
        </p:nvSpPr>
        <p:spPr>
          <a:xfrm rot="0">
            <a:off x="-1280160" y="188903"/>
            <a:ext cx="14371320" cy="717877"/>
          </a:xfrm>
          <a:prstGeom prst="rect">
            <a:avLst/>
          </a:prstGeom>
        </p:spPr>
        <p:txBody>
          <a:bodyPr anchor="t" rtlCol="false" tIns="0" lIns="0" bIns="0" rIns="0">
            <a:spAutoFit/>
          </a:bodyPr>
          <a:lstStyle/>
          <a:p>
            <a:pPr algn="ctr">
              <a:lnSpc>
                <a:spcPts val="4700"/>
              </a:lnSpc>
            </a:pPr>
            <a:r>
              <a:rPr lang="en-US" sz="3200" spc="-77">
                <a:solidFill>
                  <a:srgbClr val="FF914D"/>
                </a:solidFill>
                <a:latin typeface="Black Mango"/>
                <a:ea typeface="Black Mango"/>
                <a:cs typeface="Black Mango"/>
                <a:sym typeface="Black Mango"/>
              </a:rPr>
              <a:t>MILESTONE - 3 : MODEL BUILDING AND EVALUATION</a:t>
            </a:r>
          </a:p>
        </p:txBody>
      </p:sp>
      <p:sp>
        <p:nvSpPr>
          <p:cNvPr name="TextBox 9" id="9"/>
          <p:cNvSpPr txBox="true"/>
          <p:nvPr/>
        </p:nvSpPr>
        <p:spPr>
          <a:xfrm rot="0">
            <a:off x="-2727960" y="1103250"/>
            <a:ext cx="10428972" cy="782343"/>
          </a:xfrm>
          <a:prstGeom prst="rect">
            <a:avLst/>
          </a:prstGeom>
        </p:spPr>
        <p:txBody>
          <a:bodyPr anchor="t" rtlCol="false" tIns="0" lIns="0" bIns="0" rIns="0">
            <a:spAutoFit/>
          </a:bodyPr>
          <a:lstStyle/>
          <a:p>
            <a:pPr algn="ctr">
              <a:lnSpc>
                <a:spcPts val="4698"/>
              </a:lnSpc>
            </a:pPr>
            <a:r>
              <a:rPr lang="en-US" sz="2799" spc="-76">
                <a:solidFill>
                  <a:srgbClr val="5CE1E6"/>
                </a:solidFill>
                <a:latin typeface="Black Mango"/>
                <a:ea typeface="Black Mango"/>
                <a:cs typeface="Black Mango"/>
                <a:sym typeface="Black Mango"/>
              </a:rPr>
              <a:t>1) MODEL BUILDING:</a:t>
            </a:r>
            <a:r>
              <a:rPr lang="en-US" sz="2799" spc="-76">
                <a:solidFill>
                  <a:srgbClr val="FFFFFF"/>
                </a:solidFill>
                <a:latin typeface="Black Mango"/>
                <a:ea typeface="Black Mango"/>
                <a:cs typeface="Black Mango"/>
                <a:sym typeface="Black Mango"/>
              </a:rPr>
              <a:t> </a:t>
            </a:r>
          </a:p>
        </p:txBody>
      </p:sp>
      <p:grpSp>
        <p:nvGrpSpPr>
          <p:cNvPr name="Group 10" id="10"/>
          <p:cNvGrpSpPr/>
          <p:nvPr/>
        </p:nvGrpSpPr>
        <p:grpSpPr>
          <a:xfrm rot="0">
            <a:off x="3200400" y="7306986"/>
            <a:ext cx="9630251" cy="2665381"/>
            <a:chOff x="0" y="0"/>
            <a:chExt cx="12840335" cy="3553841"/>
          </a:xfrm>
        </p:grpSpPr>
        <p:sp>
          <p:nvSpPr>
            <p:cNvPr name="Freeform 11" id="11"/>
            <p:cNvSpPr/>
            <p:nvPr/>
          </p:nvSpPr>
          <p:spPr>
            <a:xfrm flipH="false" flipV="false" rot="0">
              <a:off x="0" y="0"/>
              <a:ext cx="12840335" cy="3553841"/>
            </a:xfrm>
            <a:custGeom>
              <a:avLst/>
              <a:gdLst/>
              <a:ahLst/>
              <a:cxnLst/>
              <a:rect r="r" b="b" t="t" l="l"/>
              <a:pathLst>
                <a:path h="3553841" w="12840335">
                  <a:moveTo>
                    <a:pt x="0" y="0"/>
                  </a:moveTo>
                  <a:lnTo>
                    <a:pt x="12840335" y="0"/>
                  </a:lnTo>
                  <a:lnTo>
                    <a:pt x="12840335" y="3553841"/>
                  </a:lnTo>
                  <a:lnTo>
                    <a:pt x="0" y="3553841"/>
                  </a:lnTo>
                  <a:lnTo>
                    <a:pt x="0" y="0"/>
                  </a:lnTo>
                  <a:close/>
                </a:path>
              </a:pathLst>
            </a:custGeom>
            <a:blipFill>
              <a:blip r:embed="rId4"/>
              <a:stretch>
                <a:fillRect l="0" t="-3011" r="0" b="-3011"/>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838200" y="6286500"/>
            <a:ext cx="5974556" cy="5974556"/>
            <a:chOff x="0" y="0"/>
            <a:chExt cx="7966075" cy="7966075"/>
          </a:xfrm>
        </p:grpSpPr>
        <p:sp>
          <p:nvSpPr>
            <p:cNvPr name="Freeform 3" id="3"/>
            <p:cNvSpPr/>
            <p:nvPr/>
          </p:nvSpPr>
          <p:spPr>
            <a:xfrm flipH="false" flipV="false" rot="0">
              <a:off x="0" y="0"/>
              <a:ext cx="7966075" cy="7966075"/>
            </a:xfrm>
            <a:custGeom>
              <a:avLst/>
              <a:gdLst/>
              <a:ahLst/>
              <a:cxnLst/>
              <a:rect r="r" b="b" t="t" l="l"/>
              <a:pathLst>
                <a:path h="7966075" w="7966075">
                  <a:moveTo>
                    <a:pt x="0" y="0"/>
                  </a:moveTo>
                  <a:lnTo>
                    <a:pt x="7966075" y="0"/>
                  </a:lnTo>
                  <a:lnTo>
                    <a:pt x="7966075" y="7966075"/>
                  </a:lnTo>
                  <a:lnTo>
                    <a:pt x="0" y="7966075"/>
                  </a:lnTo>
                  <a:lnTo>
                    <a:pt x="0" y="0"/>
                  </a:lnTo>
                  <a:close/>
                </a:path>
              </a:pathLst>
            </a:custGeom>
            <a:blipFill>
              <a:blip r:embed="rId2"/>
              <a:stretch>
                <a:fillRect l="0" t="0" r="0" b="0"/>
              </a:stretch>
            </a:blipFill>
          </p:spPr>
        </p:sp>
      </p:grpSp>
      <p:grpSp>
        <p:nvGrpSpPr>
          <p:cNvPr name="Group 4" id="4"/>
          <p:cNvGrpSpPr/>
          <p:nvPr/>
        </p:nvGrpSpPr>
        <p:grpSpPr>
          <a:xfrm rot="0">
            <a:off x="14047751" y="6377915"/>
            <a:ext cx="5974556" cy="5974556"/>
            <a:chOff x="0" y="0"/>
            <a:chExt cx="7966075" cy="7966075"/>
          </a:xfrm>
        </p:grpSpPr>
        <p:sp>
          <p:nvSpPr>
            <p:cNvPr name="Freeform 5" id="5"/>
            <p:cNvSpPr/>
            <p:nvPr/>
          </p:nvSpPr>
          <p:spPr>
            <a:xfrm flipH="false" flipV="false" rot="0">
              <a:off x="0" y="0"/>
              <a:ext cx="7966075" cy="7966075"/>
            </a:xfrm>
            <a:custGeom>
              <a:avLst/>
              <a:gdLst/>
              <a:ahLst/>
              <a:cxnLst/>
              <a:rect r="r" b="b" t="t" l="l"/>
              <a:pathLst>
                <a:path h="7966075" w="7966075">
                  <a:moveTo>
                    <a:pt x="0" y="0"/>
                  </a:moveTo>
                  <a:lnTo>
                    <a:pt x="7966075" y="0"/>
                  </a:lnTo>
                  <a:lnTo>
                    <a:pt x="7966075" y="7966075"/>
                  </a:lnTo>
                  <a:lnTo>
                    <a:pt x="0" y="7966075"/>
                  </a:lnTo>
                  <a:lnTo>
                    <a:pt x="0" y="0"/>
                  </a:lnTo>
                  <a:close/>
                </a:path>
              </a:pathLst>
            </a:custGeom>
            <a:blipFill>
              <a:blip r:embed="rId2"/>
              <a:stretch>
                <a:fillRect l="0" t="0" r="0" b="0"/>
              </a:stretch>
            </a:blipFill>
          </p:spPr>
        </p:sp>
      </p:grpSp>
      <p:sp>
        <p:nvSpPr>
          <p:cNvPr name="TextBox 6" id="6"/>
          <p:cNvSpPr txBox="true"/>
          <p:nvPr/>
        </p:nvSpPr>
        <p:spPr>
          <a:xfrm rot="0">
            <a:off x="-2804160" y="61850"/>
            <a:ext cx="10428972" cy="782343"/>
          </a:xfrm>
          <a:prstGeom prst="rect">
            <a:avLst/>
          </a:prstGeom>
        </p:spPr>
        <p:txBody>
          <a:bodyPr anchor="t" rtlCol="false" tIns="0" lIns="0" bIns="0" rIns="0">
            <a:spAutoFit/>
          </a:bodyPr>
          <a:lstStyle/>
          <a:p>
            <a:pPr algn="ctr">
              <a:lnSpc>
                <a:spcPts val="4698"/>
              </a:lnSpc>
            </a:pPr>
            <a:r>
              <a:rPr lang="en-US" sz="2799" spc="-76">
                <a:solidFill>
                  <a:srgbClr val="5CE1E6"/>
                </a:solidFill>
                <a:latin typeface="Black Mango"/>
                <a:ea typeface="Black Mango"/>
                <a:cs typeface="Black Mango"/>
                <a:sym typeface="Black Mango"/>
              </a:rPr>
              <a:t>2) MODEL EVALUATION:</a:t>
            </a:r>
            <a:r>
              <a:rPr lang="en-US" sz="2799" spc="-76">
                <a:solidFill>
                  <a:srgbClr val="FFFFFF"/>
                </a:solidFill>
                <a:latin typeface="Black Mango"/>
                <a:ea typeface="Black Mango"/>
                <a:cs typeface="Black Mango"/>
                <a:sym typeface="Black Mango"/>
              </a:rPr>
              <a:t> </a:t>
            </a:r>
          </a:p>
        </p:txBody>
      </p:sp>
      <p:grpSp>
        <p:nvGrpSpPr>
          <p:cNvPr name="Group 7" id="7"/>
          <p:cNvGrpSpPr/>
          <p:nvPr/>
        </p:nvGrpSpPr>
        <p:grpSpPr>
          <a:xfrm rot="0">
            <a:off x="533401" y="1257300"/>
            <a:ext cx="6172200" cy="3505200"/>
            <a:chOff x="0" y="0"/>
            <a:chExt cx="8229600" cy="4673600"/>
          </a:xfrm>
        </p:grpSpPr>
        <p:sp>
          <p:nvSpPr>
            <p:cNvPr name="Freeform 8" id="8"/>
            <p:cNvSpPr/>
            <p:nvPr/>
          </p:nvSpPr>
          <p:spPr>
            <a:xfrm flipH="false" flipV="false" rot="0">
              <a:off x="0" y="0"/>
              <a:ext cx="8229600" cy="4673600"/>
            </a:xfrm>
            <a:custGeom>
              <a:avLst/>
              <a:gdLst/>
              <a:ahLst/>
              <a:cxnLst/>
              <a:rect r="r" b="b" t="t" l="l"/>
              <a:pathLst>
                <a:path h="4673600" w="8229600">
                  <a:moveTo>
                    <a:pt x="0" y="0"/>
                  </a:moveTo>
                  <a:lnTo>
                    <a:pt x="8229600" y="0"/>
                  </a:lnTo>
                  <a:lnTo>
                    <a:pt x="8229600" y="4673600"/>
                  </a:lnTo>
                  <a:lnTo>
                    <a:pt x="0" y="4673600"/>
                  </a:lnTo>
                  <a:lnTo>
                    <a:pt x="0" y="0"/>
                  </a:lnTo>
                  <a:close/>
                </a:path>
              </a:pathLst>
            </a:custGeom>
            <a:blipFill>
              <a:blip r:embed="rId3"/>
              <a:stretch>
                <a:fillRect l="-4972" t="0" r="-4972" b="0"/>
              </a:stretch>
            </a:blipFill>
          </p:spPr>
        </p:sp>
      </p:grpSp>
      <p:grpSp>
        <p:nvGrpSpPr>
          <p:cNvPr name="Group 9" id="9"/>
          <p:cNvGrpSpPr/>
          <p:nvPr/>
        </p:nvGrpSpPr>
        <p:grpSpPr>
          <a:xfrm rot="0">
            <a:off x="540570" y="5753100"/>
            <a:ext cx="5682283" cy="4114800"/>
            <a:chOff x="0" y="0"/>
            <a:chExt cx="7576377" cy="5486400"/>
          </a:xfrm>
        </p:grpSpPr>
        <p:sp>
          <p:nvSpPr>
            <p:cNvPr name="Freeform 10" id="10"/>
            <p:cNvSpPr/>
            <p:nvPr/>
          </p:nvSpPr>
          <p:spPr>
            <a:xfrm flipH="false" flipV="false" rot="0">
              <a:off x="0" y="0"/>
              <a:ext cx="7576378" cy="5486400"/>
            </a:xfrm>
            <a:custGeom>
              <a:avLst/>
              <a:gdLst/>
              <a:ahLst/>
              <a:cxnLst/>
              <a:rect r="r" b="b" t="t" l="l"/>
              <a:pathLst>
                <a:path h="5486400" w="7576378">
                  <a:moveTo>
                    <a:pt x="0" y="0"/>
                  </a:moveTo>
                  <a:lnTo>
                    <a:pt x="7576378" y="0"/>
                  </a:lnTo>
                  <a:lnTo>
                    <a:pt x="7576378" y="5486400"/>
                  </a:lnTo>
                  <a:lnTo>
                    <a:pt x="0" y="5486400"/>
                  </a:lnTo>
                  <a:lnTo>
                    <a:pt x="0" y="0"/>
                  </a:lnTo>
                  <a:close/>
                </a:path>
              </a:pathLst>
            </a:custGeom>
            <a:blipFill>
              <a:blip r:embed="rId4"/>
              <a:stretch>
                <a:fillRect l="0" t="-1114" r="0" b="-1114"/>
              </a:stretch>
            </a:blipFill>
          </p:spPr>
        </p:sp>
      </p:grpSp>
      <p:sp>
        <p:nvSpPr>
          <p:cNvPr name="Freeform 11" id="11"/>
          <p:cNvSpPr/>
          <p:nvPr/>
        </p:nvSpPr>
        <p:spPr>
          <a:xfrm flipH="false" flipV="false" rot="0">
            <a:off x="8896748" y="1702761"/>
            <a:ext cx="746860" cy="738675"/>
          </a:xfrm>
          <a:custGeom>
            <a:avLst/>
            <a:gdLst/>
            <a:ahLst/>
            <a:cxnLst/>
            <a:rect r="r" b="b" t="t" l="l"/>
            <a:pathLst>
              <a:path h="738675" w="746860">
                <a:moveTo>
                  <a:pt x="0" y="0"/>
                </a:moveTo>
                <a:lnTo>
                  <a:pt x="746860" y="0"/>
                </a:lnTo>
                <a:lnTo>
                  <a:pt x="746860" y="738675"/>
                </a:lnTo>
                <a:lnTo>
                  <a:pt x="0" y="738675"/>
                </a:lnTo>
                <a:lnTo>
                  <a:pt x="0" y="0"/>
                </a:lnTo>
                <a:close/>
              </a:path>
            </a:pathLst>
          </a:custGeom>
          <a:blipFill>
            <a:blip r:embed="rId5">
              <a:extLst>
                <a:ext uri="{96DAC541-7B7A-43D3-8B79-37D633B846F1}">
                  <asvg:svgBlip xmlns:asvg="http://schemas.microsoft.com/office/drawing/2016/SVG/main" r:embed="rId6"/>
                </a:ext>
              </a:extLst>
            </a:blip>
            <a:stretch>
              <a:fillRect l="-86" t="0" r="-86" b="0"/>
            </a:stretch>
          </a:blipFill>
        </p:spPr>
      </p:sp>
      <p:grpSp>
        <p:nvGrpSpPr>
          <p:cNvPr name="Group 12" id="12"/>
          <p:cNvGrpSpPr/>
          <p:nvPr/>
        </p:nvGrpSpPr>
        <p:grpSpPr>
          <a:xfrm rot="0">
            <a:off x="9805262" y="2081610"/>
            <a:ext cx="995744" cy="55912"/>
            <a:chOff x="0" y="0"/>
            <a:chExt cx="1327659" cy="74549"/>
          </a:xfrm>
        </p:grpSpPr>
        <p:sp>
          <p:nvSpPr>
            <p:cNvPr name="Freeform 13" id="13"/>
            <p:cNvSpPr/>
            <p:nvPr/>
          </p:nvSpPr>
          <p:spPr>
            <a:xfrm flipH="false" flipV="false" rot="0">
              <a:off x="0" y="0"/>
              <a:ext cx="1327658" cy="74549"/>
            </a:xfrm>
            <a:custGeom>
              <a:avLst/>
              <a:gdLst/>
              <a:ahLst/>
              <a:cxnLst/>
              <a:rect r="r" b="b" t="t" l="l"/>
              <a:pathLst>
                <a:path h="74549" w="1327658">
                  <a:moveTo>
                    <a:pt x="0" y="37338"/>
                  </a:moveTo>
                  <a:cubicBezTo>
                    <a:pt x="0" y="57912"/>
                    <a:pt x="16637" y="74549"/>
                    <a:pt x="37338" y="74549"/>
                  </a:cubicBezTo>
                  <a:lnTo>
                    <a:pt x="1290320" y="74549"/>
                  </a:lnTo>
                  <a:cubicBezTo>
                    <a:pt x="1310894" y="74549"/>
                    <a:pt x="1327658" y="57912"/>
                    <a:pt x="1327658" y="37211"/>
                  </a:cubicBezTo>
                  <a:cubicBezTo>
                    <a:pt x="1327658" y="16510"/>
                    <a:pt x="1310767" y="0"/>
                    <a:pt x="1290193" y="0"/>
                  </a:cubicBezTo>
                  <a:lnTo>
                    <a:pt x="37338" y="0"/>
                  </a:lnTo>
                  <a:cubicBezTo>
                    <a:pt x="16637" y="0"/>
                    <a:pt x="0" y="16637"/>
                    <a:pt x="0" y="37338"/>
                  </a:cubicBezTo>
                  <a:close/>
                </a:path>
              </a:pathLst>
            </a:custGeom>
            <a:solidFill>
              <a:srgbClr val="49606E"/>
            </a:solidFill>
          </p:spPr>
        </p:sp>
      </p:grpSp>
      <p:sp>
        <p:nvSpPr>
          <p:cNvPr name="TextBox 14" id="14"/>
          <p:cNvSpPr txBox="true"/>
          <p:nvPr/>
        </p:nvSpPr>
        <p:spPr>
          <a:xfrm rot="0">
            <a:off x="10829008" y="3017549"/>
            <a:ext cx="7208520" cy="680007"/>
          </a:xfrm>
          <a:prstGeom prst="rect">
            <a:avLst/>
          </a:prstGeom>
        </p:spPr>
        <p:txBody>
          <a:bodyPr anchor="t" rtlCol="false" tIns="0" lIns="0" bIns="0" rIns="0">
            <a:spAutoFit/>
          </a:bodyPr>
          <a:lstStyle/>
          <a:p>
            <a:pPr algn="l">
              <a:lnSpc>
                <a:spcPts val="2550"/>
              </a:lnSpc>
            </a:pPr>
            <a:r>
              <a:rPr lang="en-US" sz="2000">
                <a:solidFill>
                  <a:srgbClr val="CAD6DE"/>
                </a:solidFill>
                <a:latin typeface="Inter"/>
                <a:ea typeface="Inter"/>
                <a:cs typeface="Inter"/>
                <a:sym typeface="Inter"/>
              </a:rPr>
              <a:t>We trained the model using labeled datasets, optimizing its parameters to achieve high accuracy in stress prediction.</a:t>
            </a:r>
          </a:p>
        </p:txBody>
      </p:sp>
      <p:grpSp>
        <p:nvGrpSpPr>
          <p:cNvPr name="Group 15" id="15"/>
          <p:cNvGrpSpPr/>
          <p:nvPr/>
        </p:nvGrpSpPr>
        <p:grpSpPr>
          <a:xfrm rot="5400000">
            <a:off x="8385358" y="3421317"/>
            <a:ext cx="1891570" cy="52673"/>
            <a:chOff x="0" y="0"/>
            <a:chExt cx="2522093" cy="70231"/>
          </a:xfrm>
        </p:grpSpPr>
        <p:sp>
          <p:nvSpPr>
            <p:cNvPr name="Freeform 16" id="16"/>
            <p:cNvSpPr/>
            <p:nvPr/>
          </p:nvSpPr>
          <p:spPr>
            <a:xfrm flipH="false" flipV="false" rot="0">
              <a:off x="0" y="0"/>
              <a:ext cx="2522093" cy="70231"/>
            </a:xfrm>
            <a:custGeom>
              <a:avLst/>
              <a:gdLst/>
              <a:ahLst/>
              <a:cxnLst/>
              <a:rect r="r" b="b" t="t" l="l"/>
              <a:pathLst>
                <a:path h="70231" w="2522093">
                  <a:moveTo>
                    <a:pt x="0" y="35179"/>
                  </a:moveTo>
                  <a:cubicBezTo>
                    <a:pt x="0" y="54610"/>
                    <a:pt x="15748" y="70231"/>
                    <a:pt x="35179" y="70231"/>
                  </a:cubicBezTo>
                  <a:lnTo>
                    <a:pt x="2486914" y="70231"/>
                  </a:lnTo>
                  <a:cubicBezTo>
                    <a:pt x="2506345" y="70231"/>
                    <a:pt x="2522093" y="54483"/>
                    <a:pt x="2522093" y="35052"/>
                  </a:cubicBezTo>
                  <a:cubicBezTo>
                    <a:pt x="2522093" y="15621"/>
                    <a:pt x="2506345" y="0"/>
                    <a:pt x="2486914" y="0"/>
                  </a:cubicBezTo>
                  <a:lnTo>
                    <a:pt x="35179" y="0"/>
                  </a:lnTo>
                  <a:cubicBezTo>
                    <a:pt x="15748" y="0"/>
                    <a:pt x="0" y="15748"/>
                    <a:pt x="0" y="35179"/>
                  </a:cubicBezTo>
                  <a:close/>
                </a:path>
              </a:pathLst>
            </a:custGeom>
            <a:solidFill>
              <a:srgbClr val="49606E"/>
            </a:solidFill>
          </p:spPr>
        </p:sp>
      </p:grpSp>
      <p:sp>
        <p:nvSpPr>
          <p:cNvPr name="Freeform 17" id="17"/>
          <p:cNvSpPr/>
          <p:nvPr/>
        </p:nvSpPr>
        <p:spPr>
          <a:xfrm flipH="false" flipV="false" rot="0">
            <a:off x="8990225" y="4474743"/>
            <a:ext cx="734509" cy="738599"/>
          </a:xfrm>
          <a:custGeom>
            <a:avLst/>
            <a:gdLst/>
            <a:ahLst/>
            <a:cxnLst/>
            <a:rect r="r" b="b" t="t" l="l"/>
            <a:pathLst>
              <a:path h="738599" w="734509">
                <a:moveTo>
                  <a:pt x="0" y="0"/>
                </a:moveTo>
                <a:lnTo>
                  <a:pt x="734509" y="0"/>
                </a:lnTo>
                <a:lnTo>
                  <a:pt x="734509" y="738599"/>
                </a:lnTo>
                <a:lnTo>
                  <a:pt x="0" y="738599"/>
                </a:lnTo>
                <a:lnTo>
                  <a:pt x="0" y="0"/>
                </a:lnTo>
                <a:close/>
              </a:path>
            </a:pathLst>
          </a:custGeom>
          <a:blipFill>
            <a:blip r:embed="rId7">
              <a:extLst>
                <a:ext uri="{96DAC541-7B7A-43D3-8B79-37D633B846F1}">
                  <asvg:svgBlip xmlns:asvg="http://schemas.microsoft.com/office/drawing/2016/SVG/main" r:embed="rId8"/>
                </a:ext>
              </a:extLst>
            </a:blip>
            <a:stretch>
              <a:fillRect l="-278" t="0" r="-278" b="0"/>
            </a:stretch>
          </a:blipFill>
        </p:spPr>
      </p:sp>
      <p:grpSp>
        <p:nvGrpSpPr>
          <p:cNvPr name="Group 18" id="18"/>
          <p:cNvGrpSpPr/>
          <p:nvPr/>
        </p:nvGrpSpPr>
        <p:grpSpPr>
          <a:xfrm rot="0">
            <a:off x="9872323" y="4838622"/>
            <a:ext cx="995744" cy="55912"/>
            <a:chOff x="0" y="0"/>
            <a:chExt cx="1327659" cy="74549"/>
          </a:xfrm>
        </p:grpSpPr>
        <p:sp>
          <p:nvSpPr>
            <p:cNvPr name="Freeform 19" id="19"/>
            <p:cNvSpPr/>
            <p:nvPr/>
          </p:nvSpPr>
          <p:spPr>
            <a:xfrm flipH="false" flipV="false" rot="0">
              <a:off x="0" y="0"/>
              <a:ext cx="1327658" cy="74549"/>
            </a:xfrm>
            <a:custGeom>
              <a:avLst/>
              <a:gdLst/>
              <a:ahLst/>
              <a:cxnLst/>
              <a:rect r="r" b="b" t="t" l="l"/>
              <a:pathLst>
                <a:path h="74549" w="1327658">
                  <a:moveTo>
                    <a:pt x="0" y="37338"/>
                  </a:moveTo>
                  <a:cubicBezTo>
                    <a:pt x="0" y="57912"/>
                    <a:pt x="16637" y="74549"/>
                    <a:pt x="37338" y="74549"/>
                  </a:cubicBezTo>
                  <a:lnTo>
                    <a:pt x="1290320" y="74549"/>
                  </a:lnTo>
                  <a:cubicBezTo>
                    <a:pt x="1310894" y="74549"/>
                    <a:pt x="1327658" y="57912"/>
                    <a:pt x="1327658" y="37211"/>
                  </a:cubicBezTo>
                  <a:cubicBezTo>
                    <a:pt x="1327658" y="16510"/>
                    <a:pt x="1310767" y="0"/>
                    <a:pt x="1290193" y="0"/>
                  </a:cubicBezTo>
                  <a:lnTo>
                    <a:pt x="37338" y="0"/>
                  </a:lnTo>
                  <a:cubicBezTo>
                    <a:pt x="16637" y="0"/>
                    <a:pt x="0" y="16637"/>
                    <a:pt x="0" y="37338"/>
                  </a:cubicBezTo>
                  <a:close/>
                </a:path>
              </a:pathLst>
            </a:custGeom>
            <a:solidFill>
              <a:srgbClr val="49606E"/>
            </a:solidFill>
          </p:spPr>
        </p:sp>
      </p:grpSp>
      <p:grpSp>
        <p:nvGrpSpPr>
          <p:cNvPr name="Group 20" id="20"/>
          <p:cNvGrpSpPr/>
          <p:nvPr/>
        </p:nvGrpSpPr>
        <p:grpSpPr>
          <a:xfrm rot="5400000">
            <a:off x="8371537" y="6355055"/>
            <a:ext cx="2046161" cy="45720"/>
            <a:chOff x="0" y="0"/>
            <a:chExt cx="2728215" cy="60960"/>
          </a:xfrm>
        </p:grpSpPr>
        <p:sp>
          <p:nvSpPr>
            <p:cNvPr name="Freeform 21" id="21"/>
            <p:cNvSpPr/>
            <p:nvPr/>
          </p:nvSpPr>
          <p:spPr>
            <a:xfrm flipH="false" flipV="false" rot="0">
              <a:off x="0" y="0"/>
              <a:ext cx="2728214" cy="60960"/>
            </a:xfrm>
            <a:custGeom>
              <a:avLst/>
              <a:gdLst/>
              <a:ahLst/>
              <a:cxnLst/>
              <a:rect r="r" b="b" t="t" l="l"/>
              <a:pathLst>
                <a:path h="60960" w="2728214">
                  <a:moveTo>
                    <a:pt x="0" y="30480"/>
                  </a:moveTo>
                  <a:cubicBezTo>
                    <a:pt x="0" y="47371"/>
                    <a:pt x="13589" y="60960"/>
                    <a:pt x="30480" y="60960"/>
                  </a:cubicBezTo>
                  <a:lnTo>
                    <a:pt x="2697734" y="60960"/>
                  </a:lnTo>
                  <a:cubicBezTo>
                    <a:pt x="2714625" y="60960"/>
                    <a:pt x="2728214" y="47371"/>
                    <a:pt x="2728214" y="30480"/>
                  </a:cubicBezTo>
                  <a:cubicBezTo>
                    <a:pt x="2728214" y="13589"/>
                    <a:pt x="2714498" y="0"/>
                    <a:pt x="2697734" y="0"/>
                  </a:cubicBezTo>
                  <a:lnTo>
                    <a:pt x="30480" y="0"/>
                  </a:lnTo>
                  <a:cubicBezTo>
                    <a:pt x="13589" y="0"/>
                    <a:pt x="0" y="13589"/>
                    <a:pt x="0" y="30480"/>
                  </a:cubicBezTo>
                  <a:close/>
                </a:path>
              </a:pathLst>
            </a:custGeom>
            <a:solidFill>
              <a:srgbClr val="49606E"/>
            </a:solidFill>
          </p:spPr>
        </p:sp>
      </p:grpSp>
      <p:sp>
        <p:nvSpPr>
          <p:cNvPr name="Freeform 22" id="22"/>
          <p:cNvSpPr/>
          <p:nvPr/>
        </p:nvSpPr>
        <p:spPr>
          <a:xfrm flipH="false" flipV="false" rot="0">
            <a:off x="9070828" y="7641355"/>
            <a:ext cx="734434" cy="767771"/>
          </a:xfrm>
          <a:custGeom>
            <a:avLst/>
            <a:gdLst/>
            <a:ahLst/>
            <a:cxnLst/>
            <a:rect r="r" b="b" t="t" l="l"/>
            <a:pathLst>
              <a:path h="767771" w="734434">
                <a:moveTo>
                  <a:pt x="0" y="0"/>
                </a:moveTo>
                <a:lnTo>
                  <a:pt x="734434" y="0"/>
                </a:lnTo>
                <a:lnTo>
                  <a:pt x="734434" y="767771"/>
                </a:lnTo>
                <a:lnTo>
                  <a:pt x="0" y="767771"/>
                </a:lnTo>
                <a:lnTo>
                  <a:pt x="0" y="0"/>
                </a:lnTo>
                <a:close/>
              </a:path>
            </a:pathLst>
          </a:custGeom>
          <a:blipFill>
            <a:blip r:embed="rId9">
              <a:extLst>
                <a:ext uri="{96DAC541-7B7A-43D3-8B79-37D633B846F1}">
                  <asvg:svgBlip xmlns:asvg="http://schemas.microsoft.com/office/drawing/2016/SVG/main" r:embed="rId10"/>
                </a:ext>
              </a:extLst>
            </a:blip>
            <a:stretch>
              <a:fillRect l="-333" t="0" r="-333" b="0"/>
            </a:stretch>
          </a:blipFill>
        </p:spPr>
      </p:sp>
      <p:grpSp>
        <p:nvGrpSpPr>
          <p:cNvPr name="Group 23" id="23"/>
          <p:cNvGrpSpPr/>
          <p:nvPr/>
        </p:nvGrpSpPr>
        <p:grpSpPr>
          <a:xfrm rot="0">
            <a:off x="10121621" y="7979481"/>
            <a:ext cx="1079754" cy="45720"/>
            <a:chOff x="0" y="0"/>
            <a:chExt cx="1439672" cy="60960"/>
          </a:xfrm>
        </p:grpSpPr>
        <p:sp>
          <p:nvSpPr>
            <p:cNvPr name="Freeform 24" id="24"/>
            <p:cNvSpPr/>
            <p:nvPr/>
          </p:nvSpPr>
          <p:spPr>
            <a:xfrm flipH="false" flipV="false" rot="0">
              <a:off x="0" y="0"/>
              <a:ext cx="1439672" cy="60960"/>
            </a:xfrm>
            <a:custGeom>
              <a:avLst/>
              <a:gdLst/>
              <a:ahLst/>
              <a:cxnLst/>
              <a:rect r="r" b="b" t="t" l="l"/>
              <a:pathLst>
                <a:path h="60960" w="1439672">
                  <a:moveTo>
                    <a:pt x="0" y="30480"/>
                  </a:moveTo>
                  <a:cubicBezTo>
                    <a:pt x="0" y="47371"/>
                    <a:pt x="13589" y="60960"/>
                    <a:pt x="30480" y="60960"/>
                  </a:cubicBezTo>
                  <a:lnTo>
                    <a:pt x="1409192" y="60960"/>
                  </a:lnTo>
                  <a:cubicBezTo>
                    <a:pt x="1426083" y="60960"/>
                    <a:pt x="1439672" y="47371"/>
                    <a:pt x="1439672" y="30480"/>
                  </a:cubicBezTo>
                  <a:cubicBezTo>
                    <a:pt x="1439672" y="13589"/>
                    <a:pt x="1426083" y="0"/>
                    <a:pt x="1409192" y="0"/>
                  </a:cubicBezTo>
                  <a:lnTo>
                    <a:pt x="30480" y="0"/>
                  </a:lnTo>
                  <a:cubicBezTo>
                    <a:pt x="13589" y="0"/>
                    <a:pt x="0" y="13589"/>
                    <a:pt x="0" y="30480"/>
                  </a:cubicBezTo>
                  <a:close/>
                </a:path>
              </a:pathLst>
            </a:custGeom>
            <a:solidFill>
              <a:srgbClr val="49606E"/>
            </a:solidFill>
          </p:spPr>
        </p:sp>
      </p:grpSp>
      <p:sp>
        <p:nvSpPr>
          <p:cNvPr name="TextBox 25" id="25"/>
          <p:cNvSpPr txBox="true"/>
          <p:nvPr/>
        </p:nvSpPr>
        <p:spPr>
          <a:xfrm rot="0">
            <a:off x="10868067" y="8522891"/>
            <a:ext cx="6657933" cy="1007596"/>
          </a:xfrm>
          <a:prstGeom prst="rect">
            <a:avLst/>
          </a:prstGeom>
        </p:spPr>
        <p:txBody>
          <a:bodyPr anchor="t" rtlCol="false" tIns="0" lIns="0" bIns="0" rIns="0">
            <a:spAutoFit/>
          </a:bodyPr>
          <a:lstStyle/>
          <a:p>
            <a:pPr algn="l">
              <a:lnSpc>
                <a:spcPts val="2550"/>
              </a:lnSpc>
            </a:pPr>
            <a:r>
              <a:rPr lang="en-US" sz="2000">
                <a:solidFill>
                  <a:srgbClr val="CAD6DE"/>
                </a:solidFill>
                <a:latin typeface="Inter"/>
                <a:ea typeface="Inter"/>
                <a:cs typeface="Inter"/>
                <a:sym typeface="Inter"/>
              </a:rPr>
              <a:t>Based on the evaluation results, we refined the model architecture and training parameters to improve its performance.</a:t>
            </a:r>
          </a:p>
        </p:txBody>
      </p:sp>
      <p:sp>
        <p:nvSpPr>
          <p:cNvPr name="TextBox 26" id="26"/>
          <p:cNvSpPr txBox="true"/>
          <p:nvPr/>
        </p:nvSpPr>
        <p:spPr>
          <a:xfrm rot="0">
            <a:off x="11054100" y="2025692"/>
            <a:ext cx="11183620" cy="264344"/>
          </a:xfrm>
          <a:prstGeom prst="rect">
            <a:avLst/>
          </a:prstGeom>
        </p:spPr>
        <p:txBody>
          <a:bodyPr anchor="t" rtlCol="false" tIns="0" lIns="0" bIns="0" rIns="0">
            <a:spAutoFit/>
          </a:bodyPr>
          <a:lstStyle/>
          <a:p>
            <a:pPr algn="l">
              <a:lnSpc>
                <a:spcPts val="2450"/>
              </a:lnSpc>
            </a:pPr>
            <a:r>
              <a:rPr lang="en-US" sz="2400" b="true">
                <a:solidFill>
                  <a:srgbClr val="CAD6DE"/>
                </a:solidFill>
                <a:latin typeface="Arimo Bold"/>
                <a:ea typeface="Arimo Bold"/>
                <a:cs typeface="Arimo Bold"/>
                <a:sym typeface="Arimo Bold"/>
              </a:rPr>
              <a:t>Training</a:t>
            </a:r>
          </a:p>
        </p:txBody>
      </p:sp>
      <p:sp>
        <p:nvSpPr>
          <p:cNvPr name="TextBox 27" id="27"/>
          <p:cNvSpPr txBox="true"/>
          <p:nvPr/>
        </p:nvSpPr>
        <p:spPr>
          <a:xfrm rot="0">
            <a:off x="11201400" y="4748767"/>
            <a:ext cx="10421210" cy="236859"/>
          </a:xfrm>
          <a:prstGeom prst="rect">
            <a:avLst/>
          </a:prstGeom>
        </p:spPr>
        <p:txBody>
          <a:bodyPr anchor="t" rtlCol="false" tIns="0" lIns="0" bIns="0" rIns="0">
            <a:spAutoFit/>
          </a:bodyPr>
          <a:lstStyle/>
          <a:p>
            <a:pPr algn="l">
              <a:lnSpc>
                <a:spcPts val="2450"/>
              </a:lnSpc>
            </a:pPr>
            <a:r>
              <a:rPr lang="en-US" sz="2400" b="true">
                <a:solidFill>
                  <a:srgbClr val="CAD6DE"/>
                </a:solidFill>
                <a:latin typeface="Arimo Bold"/>
                <a:ea typeface="Arimo Bold"/>
                <a:cs typeface="Arimo Bold"/>
                <a:sym typeface="Arimo Bold"/>
              </a:rPr>
              <a:t>Evaluation</a:t>
            </a:r>
          </a:p>
        </p:txBody>
      </p:sp>
      <p:sp>
        <p:nvSpPr>
          <p:cNvPr name="TextBox 28" id="28"/>
          <p:cNvSpPr txBox="true"/>
          <p:nvPr/>
        </p:nvSpPr>
        <p:spPr>
          <a:xfrm rot="0">
            <a:off x="10892447" y="5724755"/>
            <a:ext cx="6763543" cy="680900"/>
          </a:xfrm>
          <a:prstGeom prst="rect">
            <a:avLst/>
          </a:prstGeom>
        </p:spPr>
        <p:txBody>
          <a:bodyPr anchor="t" rtlCol="false" tIns="0" lIns="0" bIns="0" rIns="0">
            <a:spAutoFit/>
          </a:bodyPr>
          <a:lstStyle/>
          <a:p>
            <a:pPr algn="l">
              <a:lnSpc>
                <a:spcPts val="2550"/>
              </a:lnSpc>
            </a:pPr>
            <a:r>
              <a:rPr lang="en-US" sz="2000">
                <a:solidFill>
                  <a:srgbClr val="CAD6DE"/>
                </a:solidFill>
                <a:latin typeface="Inter"/>
                <a:ea typeface="Inter"/>
                <a:cs typeface="Inter"/>
                <a:sym typeface="Inter"/>
              </a:rPr>
              <a:t>We evaluated the model's performance using various metrics, including accuracy, precision, and recall.</a:t>
            </a:r>
          </a:p>
        </p:txBody>
      </p:sp>
      <p:sp>
        <p:nvSpPr>
          <p:cNvPr name="TextBox 29" id="29"/>
          <p:cNvSpPr txBox="true"/>
          <p:nvPr/>
        </p:nvSpPr>
        <p:spPr>
          <a:xfrm rot="0">
            <a:off x="11522567" y="7821485"/>
            <a:ext cx="12428220" cy="389275"/>
          </a:xfrm>
          <a:prstGeom prst="rect">
            <a:avLst/>
          </a:prstGeom>
        </p:spPr>
        <p:txBody>
          <a:bodyPr anchor="t" rtlCol="false" tIns="0" lIns="0" bIns="0" rIns="0">
            <a:spAutoFit/>
          </a:bodyPr>
          <a:lstStyle/>
          <a:p>
            <a:pPr algn="l">
              <a:lnSpc>
                <a:spcPts val="2879"/>
              </a:lnSpc>
            </a:pPr>
            <a:r>
              <a:rPr lang="en-US" sz="2400" b="true">
                <a:solidFill>
                  <a:srgbClr val="CAD6DE"/>
                </a:solidFill>
                <a:latin typeface="Arimo Bold"/>
                <a:ea typeface="Arimo Bold"/>
                <a:cs typeface="Arimo Bold"/>
                <a:sym typeface="Arimo Bold"/>
              </a:rPr>
              <a:t>Refinement</a:t>
            </a:r>
          </a:p>
        </p:txBody>
      </p:sp>
      <p:grpSp>
        <p:nvGrpSpPr>
          <p:cNvPr name="Group 30" id="30"/>
          <p:cNvGrpSpPr/>
          <p:nvPr/>
        </p:nvGrpSpPr>
        <p:grpSpPr>
          <a:xfrm rot="5400000">
            <a:off x="8600880" y="9266753"/>
            <a:ext cx="1613821" cy="45720"/>
            <a:chOff x="0" y="0"/>
            <a:chExt cx="2151761" cy="60960"/>
          </a:xfrm>
        </p:grpSpPr>
        <p:sp>
          <p:nvSpPr>
            <p:cNvPr name="Freeform 31" id="31"/>
            <p:cNvSpPr/>
            <p:nvPr/>
          </p:nvSpPr>
          <p:spPr>
            <a:xfrm flipH="false" flipV="false" rot="0">
              <a:off x="0" y="0"/>
              <a:ext cx="2151761" cy="60960"/>
            </a:xfrm>
            <a:custGeom>
              <a:avLst/>
              <a:gdLst/>
              <a:ahLst/>
              <a:cxnLst/>
              <a:rect r="r" b="b" t="t" l="l"/>
              <a:pathLst>
                <a:path h="60960" w="2151761">
                  <a:moveTo>
                    <a:pt x="0" y="30480"/>
                  </a:moveTo>
                  <a:cubicBezTo>
                    <a:pt x="0" y="13589"/>
                    <a:pt x="10668" y="0"/>
                    <a:pt x="24003" y="0"/>
                  </a:cubicBezTo>
                  <a:lnTo>
                    <a:pt x="2127758" y="0"/>
                  </a:lnTo>
                  <a:cubicBezTo>
                    <a:pt x="2141093" y="0"/>
                    <a:pt x="2151761" y="13589"/>
                    <a:pt x="2151761" y="30480"/>
                  </a:cubicBezTo>
                  <a:cubicBezTo>
                    <a:pt x="2151761" y="47371"/>
                    <a:pt x="2140966" y="60960"/>
                    <a:pt x="2127758" y="60960"/>
                  </a:cubicBezTo>
                  <a:lnTo>
                    <a:pt x="24003" y="60960"/>
                  </a:lnTo>
                  <a:cubicBezTo>
                    <a:pt x="10668" y="60960"/>
                    <a:pt x="0" y="47371"/>
                    <a:pt x="0" y="30480"/>
                  </a:cubicBezTo>
                  <a:close/>
                </a:path>
              </a:pathLst>
            </a:custGeom>
            <a:solidFill>
              <a:srgbClr val="49606E"/>
            </a:solidFill>
          </p:spPr>
        </p:sp>
      </p:grpSp>
      <p:sp>
        <p:nvSpPr>
          <p:cNvPr name="TextBox 32" id="32"/>
          <p:cNvSpPr txBox="true"/>
          <p:nvPr/>
        </p:nvSpPr>
        <p:spPr>
          <a:xfrm rot="0">
            <a:off x="9222041" y="1906169"/>
            <a:ext cx="731520" cy="346770"/>
          </a:xfrm>
          <a:prstGeom prst="rect">
            <a:avLst/>
          </a:prstGeom>
        </p:spPr>
        <p:txBody>
          <a:bodyPr anchor="t" rtlCol="false" tIns="0" lIns="0" bIns="0" rIns="0">
            <a:spAutoFit/>
          </a:bodyPr>
          <a:lstStyle/>
          <a:p>
            <a:pPr algn="l">
              <a:lnSpc>
                <a:spcPts val="2400"/>
              </a:lnSpc>
            </a:pPr>
            <a:r>
              <a:rPr lang="en-US" sz="2000" spc="18">
                <a:solidFill>
                  <a:srgbClr val="FFFFFF"/>
                </a:solidFill>
                <a:latin typeface="TT Rounds Condensed"/>
                <a:ea typeface="TT Rounds Condensed"/>
                <a:cs typeface="TT Rounds Condensed"/>
                <a:sym typeface="TT Rounds Condensed"/>
              </a:rPr>
              <a:t>1</a:t>
            </a:r>
          </a:p>
        </p:txBody>
      </p:sp>
      <p:sp>
        <p:nvSpPr>
          <p:cNvPr name="TextBox 33" id="33"/>
          <p:cNvSpPr txBox="true"/>
          <p:nvPr/>
        </p:nvSpPr>
        <p:spPr>
          <a:xfrm rot="0">
            <a:off x="9262872" y="4726377"/>
            <a:ext cx="13286232" cy="277892"/>
          </a:xfrm>
          <a:prstGeom prst="rect">
            <a:avLst/>
          </a:prstGeom>
        </p:spPr>
        <p:txBody>
          <a:bodyPr anchor="t" rtlCol="false" tIns="0" lIns="0" bIns="0" rIns="0">
            <a:spAutoFit/>
          </a:bodyPr>
          <a:lstStyle/>
          <a:p>
            <a:pPr algn="l">
              <a:lnSpc>
                <a:spcPts val="2160"/>
              </a:lnSpc>
            </a:pPr>
            <a:r>
              <a:rPr lang="en-US" sz="1800" spc="16">
                <a:solidFill>
                  <a:srgbClr val="FFFFFF"/>
                </a:solidFill>
                <a:latin typeface="TT Rounds Condensed"/>
                <a:ea typeface="TT Rounds Condensed"/>
                <a:cs typeface="TT Rounds Condensed"/>
                <a:sym typeface="TT Rounds Condensed"/>
              </a:rPr>
              <a:t> 2</a:t>
            </a:r>
          </a:p>
        </p:txBody>
      </p:sp>
      <p:sp>
        <p:nvSpPr>
          <p:cNvPr name="TextBox 34" id="34"/>
          <p:cNvSpPr txBox="true"/>
          <p:nvPr/>
        </p:nvSpPr>
        <p:spPr>
          <a:xfrm rot="0">
            <a:off x="9361580" y="7886216"/>
            <a:ext cx="13286232" cy="277892"/>
          </a:xfrm>
          <a:prstGeom prst="rect">
            <a:avLst/>
          </a:prstGeom>
        </p:spPr>
        <p:txBody>
          <a:bodyPr anchor="t" rtlCol="false" tIns="0" lIns="0" bIns="0" rIns="0">
            <a:spAutoFit/>
          </a:bodyPr>
          <a:lstStyle/>
          <a:p>
            <a:pPr algn="l">
              <a:lnSpc>
                <a:spcPts val="2160"/>
              </a:lnSpc>
            </a:pPr>
            <a:r>
              <a:rPr lang="en-US" sz="1800" spc="16">
                <a:solidFill>
                  <a:srgbClr val="FFFFFF"/>
                </a:solidFill>
                <a:latin typeface="TT Rounds Condensed"/>
                <a:ea typeface="TT Rounds Condensed"/>
                <a:cs typeface="TT Rounds Condensed"/>
                <a:sym typeface="TT Rounds Condensed"/>
              </a:rPr>
              <a:t>3</a:t>
            </a:r>
          </a:p>
        </p:txBody>
      </p:sp>
      <p:grpSp>
        <p:nvGrpSpPr>
          <p:cNvPr name="Group 35" id="35"/>
          <p:cNvGrpSpPr/>
          <p:nvPr/>
        </p:nvGrpSpPr>
        <p:grpSpPr>
          <a:xfrm rot="0">
            <a:off x="5726146" y="4201092"/>
            <a:ext cx="3504819" cy="3504914"/>
            <a:chOff x="0" y="0"/>
            <a:chExt cx="4673092" cy="4673219"/>
          </a:xfrm>
        </p:grpSpPr>
        <p:sp>
          <p:nvSpPr>
            <p:cNvPr name="Freeform 36" id="36"/>
            <p:cNvSpPr/>
            <p:nvPr/>
          </p:nvSpPr>
          <p:spPr>
            <a:xfrm flipH="false" flipV="false" rot="0">
              <a:off x="0" y="0"/>
              <a:ext cx="4673092" cy="4673219"/>
            </a:xfrm>
            <a:custGeom>
              <a:avLst/>
              <a:gdLst/>
              <a:ahLst/>
              <a:cxnLst/>
              <a:rect r="r" b="b" t="t" l="l"/>
              <a:pathLst>
                <a:path h="4673219" w="4673092">
                  <a:moveTo>
                    <a:pt x="0" y="0"/>
                  </a:moveTo>
                  <a:lnTo>
                    <a:pt x="4673092" y="0"/>
                  </a:lnTo>
                  <a:lnTo>
                    <a:pt x="4673092" y="4673219"/>
                  </a:lnTo>
                  <a:lnTo>
                    <a:pt x="0" y="4673219"/>
                  </a:lnTo>
                  <a:lnTo>
                    <a:pt x="0" y="0"/>
                  </a:lnTo>
                  <a:close/>
                </a:path>
              </a:pathLst>
            </a:custGeom>
            <a:blipFill>
              <a:blip r:embed="rId2"/>
              <a:stretch>
                <a:fillRect l="-1" t="0" r="-1" b="0"/>
              </a:stretch>
            </a:blipFill>
          </p:spPr>
        </p:sp>
      </p:grpSp>
      <p:grpSp>
        <p:nvGrpSpPr>
          <p:cNvPr name="Group 37" id="37"/>
          <p:cNvGrpSpPr/>
          <p:nvPr/>
        </p:nvGrpSpPr>
        <p:grpSpPr>
          <a:xfrm rot="0">
            <a:off x="15282583" y="-648515"/>
            <a:ext cx="3504819" cy="3504914"/>
            <a:chOff x="0" y="0"/>
            <a:chExt cx="4673092" cy="4673219"/>
          </a:xfrm>
        </p:grpSpPr>
        <p:sp>
          <p:nvSpPr>
            <p:cNvPr name="Freeform 38" id="38"/>
            <p:cNvSpPr/>
            <p:nvPr/>
          </p:nvSpPr>
          <p:spPr>
            <a:xfrm flipH="false" flipV="false" rot="0">
              <a:off x="0" y="0"/>
              <a:ext cx="4673092" cy="4673219"/>
            </a:xfrm>
            <a:custGeom>
              <a:avLst/>
              <a:gdLst/>
              <a:ahLst/>
              <a:cxnLst/>
              <a:rect r="r" b="b" t="t" l="l"/>
              <a:pathLst>
                <a:path h="4673219" w="4673092">
                  <a:moveTo>
                    <a:pt x="0" y="0"/>
                  </a:moveTo>
                  <a:lnTo>
                    <a:pt x="4673092" y="0"/>
                  </a:lnTo>
                  <a:lnTo>
                    <a:pt x="4673092" y="4673219"/>
                  </a:lnTo>
                  <a:lnTo>
                    <a:pt x="0" y="4673219"/>
                  </a:lnTo>
                  <a:lnTo>
                    <a:pt x="0" y="0"/>
                  </a:lnTo>
                  <a:close/>
                </a:path>
              </a:pathLst>
            </a:custGeom>
            <a:blipFill>
              <a:blip r:embed="rId2"/>
              <a:stretch>
                <a:fillRect l="-1" t="0" r="-1" b="0"/>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838200" y="6286500"/>
            <a:ext cx="5974556" cy="5974556"/>
            <a:chOff x="0" y="0"/>
            <a:chExt cx="7966075" cy="7966075"/>
          </a:xfrm>
        </p:grpSpPr>
        <p:sp>
          <p:nvSpPr>
            <p:cNvPr name="Freeform 3" id="3"/>
            <p:cNvSpPr/>
            <p:nvPr/>
          </p:nvSpPr>
          <p:spPr>
            <a:xfrm flipH="false" flipV="false" rot="0">
              <a:off x="0" y="0"/>
              <a:ext cx="7966075" cy="7966075"/>
            </a:xfrm>
            <a:custGeom>
              <a:avLst/>
              <a:gdLst/>
              <a:ahLst/>
              <a:cxnLst/>
              <a:rect r="r" b="b" t="t" l="l"/>
              <a:pathLst>
                <a:path h="7966075" w="7966075">
                  <a:moveTo>
                    <a:pt x="0" y="0"/>
                  </a:moveTo>
                  <a:lnTo>
                    <a:pt x="7966075" y="0"/>
                  </a:lnTo>
                  <a:lnTo>
                    <a:pt x="7966075" y="7966075"/>
                  </a:lnTo>
                  <a:lnTo>
                    <a:pt x="0" y="7966075"/>
                  </a:lnTo>
                  <a:lnTo>
                    <a:pt x="0" y="0"/>
                  </a:lnTo>
                  <a:close/>
                </a:path>
              </a:pathLst>
            </a:custGeom>
            <a:blipFill>
              <a:blip r:embed="rId2"/>
              <a:stretch>
                <a:fillRect l="0" t="0" r="0" b="0"/>
              </a:stretch>
            </a:blipFill>
          </p:spPr>
        </p:sp>
      </p:grpSp>
      <p:grpSp>
        <p:nvGrpSpPr>
          <p:cNvPr name="Group 4" id="4"/>
          <p:cNvGrpSpPr/>
          <p:nvPr/>
        </p:nvGrpSpPr>
        <p:grpSpPr>
          <a:xfrm rot="0">
            <a:off x="14047751" y="6377915"/>
            <a:ext cx="5974556" cy="5974556"/>
            <a:chOff x="0" y="0"/>
            <a:chExt cx="7966075" cy="7966075"/>
          </a:xfrm>
        </p:grpSpPr>
        <p:sp>
          <p:nvSpPr>
            <p:cNvPr name="Freeform 5" id="5"/>
            <p:cNvSpPr/>
            <p:nvPr/>
          </p:nvSpPr>
          <p:spPr>
            <a:xfrm flipH="false" flipV="false" rot="0">
              <a:off x="0" y="0"/>
              <a:ext cx="7966075" cy="7966075"/>
            </a:xfrm>
            <a:custGeom>
              <a:avLst/>
              <a:gdLst/>
              <a:ahLst/>
              <a:cxnLst/>
              <a:rect r="r" b="b" t="t" l="l"/>
              <a:pathLst>
                <a:path h="7966075" w="7966075">
                  <a:moveTo>
                    <a:pt x="0" y="0"/>
                  </a:moveTo>
                  <a:lnTo>
                    <a:pt x="7966075" y="0"/>
                  </a:lnTo>
                  <a:lnTo>
                    <a:pt x="7966075" y="7966075"/>
                  </a:lnTo>
                  <a:lnTo>
                    <a:pt x="0" y="7966075"/>
                  </a:lnTo>
                  <a:lnTo>
                    <a:pt x="0" y="0"/>
                  </a:lnTo>
                  <a:close/>
                </a:path>
              </a:pathLst>
            </a:custGeom>
            <a:blipFill>
              <a:blip r:embed="rId2"/>
              <a:stretch>
                <a:fillRect l="0" t="0" r="0" b="0"/>
              </a:stretch>
            </a:blipFill>
          </p:spPr>
        </p:sp>
      </p:grpSp>
      <p:sp>
        <p:nvSpPr>
          <p:cNvPr name="TextBox 6" id="6"/>
          <p:cNvSpPr txBox="true"/>
          <p:nvPr/>
        </p:nvSpPr>
        <p:spPr>
          <a:xfrm rot="0">
            <a:off x="73152" y="627358"/>
            <a:ext cx="9217145" cy="1217912"/>
          </a:xfrm>
          <a:prstGeom prst="rect">
            <a:avLst/>
          </a:prstGeom>
        </p:spPr>
        <p:txBody>
          <a:bodyPr anchor="t" rtlCol="false" tIns="0" lIns="0" bIns="0" rIns="0">
            <a:spAutoFit/>
          </a:bodyPr>
          <a:lstStyle/>
          <a:p>
            <a:pPr algn="ctr">
              <a:lnSpc>
                <a:spcPts val="4698"/>
              </a:lnSpc>
            </a:pPr>
            <a:r>
              <a:rPr lang="en-US" sz="3600" spc="-83">
                <a:solidFill>
                  <a:srgbClr val="FF914D"/>
                </a:solidFill>
                <a:latin typeface="Black Mango"/>
                <a:ea typeface="Black Mango"/>
                <a:cs typeface="Black Mango"/>
                <a:sym typeface="Black Mango"/>
              </a:rPr>
              <a:t>  MILESTONE - 4 : MODEL DEPLOYMENT </a:t>
            </a:r>
          </a:p>
          <a:p>
            <a:pPr algn="ctr">
              <a:lnSpc>
                <a:spcPts val="4698"/>
              </a:lnSpc>
            </a:pPr>
          </a:p>
        </p:txBody>
      </p:sp>
      <p:grpSp>
        <p:nvGrpSpPr>
          <p:cNvPr name="Group 7" id="7"/>
          <p:cNvGrpSpPr/>
          <p:nvPr/>
        </p:nvGrpSpPr>
        <p:grpSpPr>
          <a:xfrm rot="0">
            <a:off x="5726146" y="4201092"/>
            <a:ext cx="3504819" cy="3504914"/>
            <a:chOff x="0" y="0"/>
            <a:chExt cx="4673092" cy="4673219"/>
          </a:xfrm>
        </p:grpSpPr>
        <p:sp>
          <p:nvSpPr>
            <p:cNvPr name="Freeform 8" id="8"/>
            <p:cNvSpPr/>
            <p:nvPr/>
          </p:nvSpPr>
          <p:spPr>
            <a:xfrm flipH="false" flipV="false" rot="0">
              <a:off x="0" y="0"/>
              <a:ext cx="4673092" cy="4673219"/>
            </a:xfrm>
            <a:custGeom>
              <a:avLst/>
              <a:gdLst/>
              <a:ahLst/>
              <a:cxnLst/>
              <a:rect r="r" b="b" t="t" l="l"/>
              <a:pathLst>
                <a:path h="4673219" w="4673092">
                  <a:moveTo>
                    <a:pt x="0" y="0"/>
                  </a:moveTo>
                  <a:lnTo>
                    <a:pt x="4673092" y="0"/>
                  </a:lnTo>
                  <a:lnTo>
                    <a:pt x="4673092" y="4673219"/>
                  </a:lnTo>
                  <a:lnTo>
                    <a:pt x="0" y="4673219"/>
                  </a:lnTo>
                  <a:lnTo>
                    <a:pt x="0" y="0"/>
                  </a:lnTo>
                  <a:close/>
                </a:path>
              </a:pathLst>
            </a:custGeom>
            <a:blipFill>
              <a:blip r:embed="rId2"/>
              <a:stretch>
                <a:fillRect l="-1" t="0" r="-1" b="0"/>
              </a:stretch>
            </a:blipFill>
          </p:spPr>
        </p:sp>
      </p:grpSp>
      <p:grpSp>
        <p:nvGrpSpPr>
          <p:cNvPr name="Group 9" id="9"/>
          <p:cNvGrpSpPr/>
          <p:nvPr/>
        </p:nvGrpSpPr>
        <p:grpSpPr>
          <a:xfrm rot="0">
            <a:off x="15282583" y="-648515"/>
            <a:ext cx="3504819" cy="3504914"/>
            <a:chOff x="0" y="0"/>
            <a:chExt cx="4673092" cy="4673219"/>
          </a:xfrm>
        </p:grpSpPr>
        <p:sp>
          <p:nvSpPr>
            <p:cNvPr name="Freeform 10" id="10"/>
            <p:cNvSpPr/>
            <p:nvPr/>
          </p:nvSpPr>
          <p:spPr>
            <a:xfrm flipH="false" flipV="false" rot="0">
              <a:off x="0" y="0"/>
              <a:ext cx="4673092" cy="4673219"/>
            </a:xfrm>
            <a:custGeom>
              <a:avLst/>
              <a:gdLst/>
              <a:ahLst/>
              <a:cxnLst/>
              <a:rect r="r" b="b" t="t" l="l"/>
              <a:pathLst>
                <a:path h="4673219" w="4673092">
                  <a:moveTo>
                    <a:pt x="0" y="0"/>
                  </a:moveTo>
                  <a:lnTo>
                    <a:pt x="4673092" y="0"/>
                  </a:lnTo>
                  <a:lnTo>
                    <a:pt x="4673092" y="4673219"/>
                  </a:lnTo>
                  <a:lnTo>
                    <a:pt x="0" y="4673219"/>
                  </a:lnTo>
                  <a:lnTo>
                    <a:pt x="0" y="0"/>
                  </a:lnTo>
                  <a:close/>
                </a:path>
              </a:pathLst>
            </a:custGeom>
            <a:blipFill>
              <a:blip r:embed="rId2"/>
              <a:stretch>
                <a:fillRect l="-1" t="0" r="-1" b="0"/>
              </a:stretch>
            </a:blipFill>
          </p:spPr>
        </p:sp>
      </p:grpSp>
      <p:grpSp>
        <p:nvGrpSpPr>
          <p:cNvPr name="Group 11" id="11"/>
          <p:cNvGrpSpPr/>
          <p:nvPr/>
        </p:nvGrpSpPr>
        <p:grpSpPr>
          <a:xfrm rot="0">
            <a:off x="597072" y="1733285"/>
            <a:ext cx="6761130" cy="4935569"/>
            <a:chOff x="0" y="0"/>
            <a:chExt cx="9014840" cy="6580759"/>
          </a:xfrm>
        </p:grpSpPr>
        <p:sp>
          <p:nvSpPr>
            <p:cNvPr name="Freeform 12" id="12"/>
            <p:cNvSpPr/>
            <p:nvPr/>
          </p:nvSpPr>
          <p:spPr>
            <a:xfrm flipH="false" flipV="false" rot="0">
              <a:off x="0" y="0"/>
              <a:ext cx="9014841" cy="6580759"/>
            </a:xfrm>
            <a:custGeom>
              <a:avLst/>
              <a:gdLst/>
              <a:ahLst/>
              <a:cxnLst/>
              <a:rect r="r" b="b" t="t" l="l"/>
              <a:pathLst>
                <a:path h="6580759" w="9014841">
                  <a:moveTo>
                    <a:pt x="0" y="0"/>
                  </a:moveTo>
                  <a:lnTo>
                    <a:pt x="9014841" y="0"/>
                  </a:lnTo>
                  <a:lnTo>
                    <a:pt x="9014841" y="6580759"/>
                  </a:lnTo>
                  <a:lnTo>
                    <a:pt x="0" y="6580759"/>
                  </a:lnTo>
                  <a:lnTo>
                    <a:pt x="0" y="0"/>
                  </a:lnTo>
                  <a:close/>
                </a:path>
              </a:pathLst>
            </a:custGeom>
            <a:blipFill>
              <a:blip r:embed="rId3"/>
              <a:stretch>
                <a:fillRect l="0" t="-16" r="0" b="-16"/>
              </a:stretch>
            </a:blipFill>
          </p:spPr>
        </p:sp>
      </p:grpSp>
      <p:grpSp>
        <p:nvGrpSpPr>
          <p:cNvPr name="Group 13" id="13"/>
          <p:cNvGrpSpPr/>
          <p:nvPr/>
        </p:nvGrpSpPr>
        <p:grpSpPr>
          <a:xfrm rot="0">
            <a:off x="597072" y="7076289"/>
            <a:ext cx="6730651" cy="2743200"/>
            <a:chOff x="0" y="0"/>
            <a:chExt cx="8974201" cy="3657600"/>
          </a:xfrm>
        </p:grpSpPr>
        <p:sp>
          <p:nvSpPr>
            <p:cNvPr name="Freeform 14" id="14"/>
            <p:cNvSpPr/>
            <p:nvPr/>
          </p:nvSpPr>
          <p:spPr>
            <a:xfrm flipH="false" flipV="false" rot="0">
              <a:off x="0" y="0"/>
              <a:ext cx="8974201" cy="3657600"/>
            </a:xfrm>
            <a:custGeom>
              <a:avLst/>
              <a:gdLst/>
              <a:ahLst/>
              <a:cxnLst/>
              <a:rect r="r" b="b" t="t" l="l"/>
              <a:pathLst>
                <a:path h="3657600" w="8974201">
                  <a:moveTo>
                    <a:pt x="0" y="0"/>
                  </a:moveTo>
                  <a:lnTo>
                    <a:pt x="8974201" y="0"/>
                  </a:lnTo>
                  <a:lnTo>
                    <a:pt x="8974201" y="3657600"/>
                  </a:lnTo>
                  <a:lnTo>
                    <a:pt x="0" y="3657600"/>
                  </a:lnTo>
                  <a:lnTo>
                    <a:pt x="0" y="0"/>
                  </a:lnTo>
                  <a:close/>
                </a:path>
              </a:pathLst>
            </a:custGeom>
            <a:blipFill>
              <a:blip r:embed="rId4"/>
              <a:stretch>
                <a:fillRect l="0" t="-826" r="0" b="-826"/>
              </a:stretch>
            </a:blipFill>
          </p:spPr>
        </p:sp>
      </p:grpSp>
      <p:grpSp>
        <p:nvGrpSpPr>
          <p:cNvPr name="Group 15" id="15"/>
          <p:cNvGrpSpPr/>
          <p:nvPr/>
        </p:nvGrpSpPr>
        <p:grpSpPr>
          <a:xfrm rot="0">
            <a:off x="7924800" y="2036517"/>
            <a:ext cx="882682" cy="1412272"/>
            <a:chOff x="0" y="0"/>
            <a:chExt cx="1176909" cy="1883029"/>
          </a:xfrm>
        </p:grpSpPr>
        <p:sp>
          <p:nvSpPr>
            <p:cNvPr name="Freeform 16" id="16" descr="preencoded.png"/>
            <p:cNvSpPr/>
            <p:nvPr/>
          </p:nvSpPr>
          <p:spPr>
            <a:xfrm flipH="false" flipV="false" rot="0">
              <a:off x="0" y="0"/>
              <a:ext cx="1176909" cy="1883029"/>
            </a:xfrm>
            <a:custGeom>
              <a:avLst/>
              <a:gdLst/>
              <a:ahLst/>
              <a:cxnLst/>
              <a:rect r="r" b="b" t="t" l="l"/>
              <a:pathLst>
                <a:path h="1883029" w="1176909">
                  <a:moveTo>
                    <a:pt x="0" y="0"/>
                  </a:moveTo>
                  <a:lnTo>
                    <a:pt x="1176909" y="0"/>
                  </a:lnTo>
                  <a:lnTo>
                    <a:pt x="1176909" y="1883029"/>
                  </a:lnTo>
                  <a:lnTo>
                    <a:pt x="0" y="1883029"/>
                  </a:lnTo>
                  <a:lnTo>
                    <a:pt x="0" y="0"/>
                  </a:lnTo>
                  <a:close/>
                </a:path>
              </a:pathLst>
            </a:custGeom>
            <a:blipFill>
              <a:blip r:embed="rId5"/>
              <a:stretch>
                <a:fillRect l="-161" t="0" r="-161" b="0"/>
              </a:stretch>
            </a:blipFill>
          </p:spPr>
        </p:sp>
      </p:grpSp>
      <p:sp>
        <p:nvSpPr>
          <p:cNvPr name="TextBox 17" id="17"/>
          <p:cNvSpPr txBox="true"/>
          <p:nvPr/>
        </p:nvSpPr>
        <p:spPr>
          <a:xfrm rot="0">
            <a:off x="9242814" y="2904734"/>
            <a:ext cx="8509164" cy="508000"/>
          </a:xfrm>
          <a:prstGeom prst="rect">
            <a:avLst/>
          </a:prstGeom>
        </p:spPr>
        <p:txBody>
          <a:bodyPr anchor="t" rtlCol="false" tIns="0" lIns="0" bIns="0" rIns="0">
            <a:spAutoFit/>
          </a:bodyPr>
          <a:lstStyle/>
          <a:p>
            <a:pPr algn="l">
              <a:lnSpc>
                <a:spcPts val="2150"/>
              </a:lnSpc>
            </a:pPr>
            <a:r>
              <a:rPr lang="en-US" sz="2000">
                <a:solidFill>
                  <a:srgbClr val="CAD6DE"/>
                </a:solidFill>
                <a:latin typeface="Inter"/>
                <a:ea typeface="Inter"/>
                <a:cs typeface="Inter"/>
                <a:sym typeface="Inter"/>
              </a:rPr>
              <a:t>We developed a web application using Django, a Python framework, allowing users to input their data and receive stress prediction results.</a:t>
            </a:r>
          </a:p>
        </p:txBody>
      </p:sp>
      <p:sp>
        <p:nvSpPr>
          <p:cNvPr name="TextBox 18" id="18"/>
          <p:cNvSpPr txBox="true"/>
          <p:nvPr/>
        </p:nvSpPr>
        <p:spPr>
          <a:xfrm rot="0">
            <a:off x="9231012" y="2122845"/>
            <a:ext cx="3049191" cy="398800"/>
          </a:xfrm>
          <a:prstGeom prst="rect">
            <a:avLst/>
          </a:prstGeom>
        </p:spPr>
        <p:txBody>
          <a:bodyPr anchor="t" rtlCol="false" tIns="0" lIns="0" bIns="0" rIns="0">
            <a:spAutoFit/>
          </a:bodyPr>
          <a:lstStyle/>
          <a:p>
            <a:pPr algn="l">
              <a:lnSpc>
                <a:spcPts val="2879"/>
              </a:lnSpc>
            </a:pPr>
            <a:r>
              <a:rPr lang="en-US" sz="2400" spc="22">
                <a:solidFill>
                  <a:srgbClr val="FFFFFF"/>
                </a:solidFill>
                <a:latin typeface="TT Rounds Condensed"/>
                <a:ea typeface="TT Rounds Condensed"/>
                <a:cs typeface="TT Rounds Condensed"/>
                <a:sym typeface="TT Rounds Condensed"/>
              </a:rPr>
              <a:t>Web Application</a:t>
            </a:r>
          </a:p>
        </p:txBody>
      </p:sp>
      <p:grpSp>
        <p:nvGrpSpPr>
          <p:cNvPr name="Group 19" id="19"/>
          <p:cNvGrpSpPr/>
          <p:nvPr/>
        </p:nvGrpSpPr>
        <p:grpSpPr>
          <a:xfrm rot="0">
            <a:off x="7924799" y="4437340"/>
            <a:ext cx="882682" cy="1412272"/>
            <a:chOff x="0" y="0"/>
            <a:chExt cx="1176909" cy="1883029"/>
          </a:xfrm>
        </p:grpSpPr>
        <p:sp>
          <p:nvSpPr>
            <p:cNvPr name="Freeform 20" id="20" descr="preencoded.png"/>
            <p:cNvSpPr/>
            <p:nvPr/>
          </p:nvSpPr>
          <p:spPr>
            <a:xfrm flipH="false" flipV="false" rot="0">
              <a:off x="0" y="0"/>
              <a:ext cx="1176909" cy="1883029"/>
            </a:xfrm>
            <a:custGeom>
              <a:avLst/>
              <a:gdLst/>
              <a:ahLst/>
              <a:cxnLst/>
              <a:rect r="r" b="b" t="t" l="l"/>
              <a:pathLst>
                <a:path h="1883029" w="1176909">
                  <a:moveTo>
                    <a:pt x="0" y="0"/>
                  </a:moveTo>
                  <a:lnTo>
                    <a:pt x="1176909" y="0"/>
                  </a:lnTo>
                  <a:lnTo>
                    <a:pt x="1176909" y="1883029"/>
                  </a:lnTo>
                  <a:lnTo>
                    <a:pt x="0" y="1883029"/>
                  </a:lnTo>
                  <a:lnTo>
                    <a:pt x="0" y="0"/>
                  </a:lnTo>
                  <a:close/>
                </a:path>
              </a:pathLst>
            </a:custGeom>
            <a:blipFill>
              <a:blip r:embed="rId6"/>
              <a:stretch>
                <a:fillRect l="-161" t="0" r="-161" b="0"/>
              </a:stretch>
            </a:blipFill>
          </p:spPr>
        </p:sp>
      </p:grpSp>
      <p:sp>
        <p:nvSpPr>
          <p:cNvPr name="TextBox 21" id="21"/>
          <p:cNvSpPr txBox="true"/>
          <p:nvPr/>
        </p:nvSpPr>
        <p:spPr>
          <a:xfrm rot="0">
            <a:off x="9191195" y="4724663"/>
            <a:ext cx="9683790" cy="122280"/>
          </a:xfrm>
          <a:prstGeom prst="rect">
            <a:avLst/>
          </a:prstGeom>
        </p:spPr>
        <p:txBody>
          <a:bodyPr anchor="t" rtlCol="false" tIns="0" lIns="0" bIns="0" rIns="0">
            <a:spAutoFit/>
          </a:bodyPr>
          <a:lstStyle/>
          <a:p>
            <a:pPr algn="l">
              <a:lnSpc>
                <a:spcPts val="2150"/>
              </a:lnSpc>
            </a:pPr>
            <a:r>
              <a:rPr lang="en-US" sz="2400" b="true">
                <a:solidFill>
                  <a:srgbClr val="CAD6DE"/>
                </a:solidFill>
                <a:latin typeface="Arimo Bold"/>
                <a:ea typeface="Arimo Bold"/>
                <a:cs typeface="Arimo Bold"/>
                <a:sym typeface="Arimo Bold"/>
              </a:rPr>
              <a:t>Database Integration</a:t>
            </a:r>
          </a:p>
        </p:txBody>
      </p:sp>
      <p:sp>
        <p:nvSpPr>
          <p:cNvPr name="TextBox 22" id="22"/>
          <p:cNvSpPr txBox="true"/>
          <p:nvPr/>
        </p:nvSpPr>
        <p:spPr>
          <a:xfrm rot="0">
            <a:off x="9242814" y="5217795"/>
            <a:ext cx="8127837" cy="536575"/>
          </a:xfrm>
          <a:prstGeom prst="rect">
            <a:avLst/>
          </a:prstGeom>
        </p:spPr>
        <p:txBody>
          <a:bodyPr anchor="t" rtlCol="false" tIns="0" lIns="0" bIns="0" rIns="0">
            <a:spAutoFit/>
          </a:bodyPr>
          <a:lstStyle/>
          <a:p>
            <a:pPr algn="l">
              <a:lnSpc>
                <a:spcPts val="2200"/>
              </a:lnSpc>
            </a:pPr>
            <a:r>
              <a:rPr lang="en-US" sz="2000">
                <a:solidFill>
                  <a:srgbClr val="CAD6DE"/>
                </a:solidFill>
                <a:latin typeface="Inter"/>
                <a:ea typeface="Inter"/>
                <a:cs typeface="Inter"/>
                <a:sym typeface="Inter"/>
              </a:rPr>
              <a:t>We integrated a MySQL database to store and manage user data and prediction results efficiently.</a:t>
            </a:r>
          </a:p>
        </p:txBody>
      </p:sp>
      <p:grpSp>
        <p:nvGrpSpPr>
          <p:cNvPr name="Group 23" id="23"/>
          <p:cNvGrpSpPr/>
          <p:nvPr/>
        </p:nvGrpSpPr>
        <p:grpSpPr>
          <a:xfrm rot="0">
            <a:off x="7932173" y="6941378"/>
            <a:ext cx="882682" cy="1412272"/>
            <a:chOff x="0" y="0"/>
            <a:chExt cx="1176909" cy="1883029"/>
          </a:xfrm>
        </p:grpSpPr>
        <p:sp>
          <p:nvSpPr>
            <p:cNvPr name="Freeform 24" id="24" descr="preencoded.png"/>
            <p:cNvSpPr/>
            <p:nvPr/>
          </p:nvSpPr>
          <p:spPr>
            <a:xfrm flipH="false" flipV="false" rot="0">
              <a:off x="0" y="0"/>
              <a:ext cx="1176909" cy="1883029"/>
            </a:xfrm>
            <a:custGeom>
              <a:avLst/>
              <a:gdLst/>
              <a:ahLst/>
              <a:cxnLst/>
              <a:rect r="r" b="b" t="t" l="l"/>
              <a:pathLst>
                <a:path h="1883029" w="1176909">
                  <a:moveTo>
                    <a:pt x="0" y="0"/>
                  </a:moveTo>
                  <a:lnTo>
                    <a:pt x="1176909" y="0"/>
                  </a:lnTo>
                  <a:lnTo>
                    <a:pt x="1176909" y="1883029"/>
                  </a:lnTo>
                  <a:lnTo>
                    <a:pt x="0" y="1883029"/>
                  </a:lnTo>
                  <a:lnTo>
                    <a:pt x="0" y="0"/>
                  </a:lnTo>
                  <a:close/>
                </a:path>
              </a:pathLst>
            </a:custGeom>
            <a:blipFill>
              <a:blip r:embed="rId7"/>
              <a:stretch>
                <a:fillRect l="-161" t="0" r="-161" b="0"/>
              </a:stretch>
            </a:blipFill>
          </p:spPr>
        </p:sp>
      </p:grpSp>
      <p:sp>
        <p:nvSpPr>
          <p:cNvPr name="TextBox 25" id="25"/>
          <p:cNvSpPr txBox="true"/>
          <p:nvPr/>
        </p:nvSpPr>
        <p:spPr>
          <a:xfrm rot="0">
            <a:off x="9260020" y="7101391"/>
            <a:ext cx="9683790" cy="122280"/>
          </a:xfrm>
          <a:prstGeom prst="rect">
            <a:avLst/>
          </a:prstGeom>
        </p:spPr>
        <p:txBody>
          <a:bodyPr anchor="t" rtlCol="false" tIns="0" lIns="0" bIns="0" rIns="0">
            <a:spAutoFit/>
          </a:bodyPr>
          <a:lstStyle/>
          <a:p>
            <a:pPr algn="l">
              <a:lnSpc>
                <a:spcPts val="2150"/>
              </a:lnSpc>
            </a:pPr>
            <a:r>
              <a:rPr lang="en-US" sz="2400" b="true">
                <a:solidFill>
                  <a:srgbClr val="CAD6DE"/>
                </a:solidFill>
                <a:latin typeface="Arimo Bold"/>
                <a:ea typeface="Arimo Bold"/>
                <a:cs typeface="Arimo Bold"/>
                <a:sym typeface="Arimo Bold"/>
              </a:rPr>
              <a:t>Real-Time Analysis</a:t>
            </a:r>
          </a:p>
        </p:txBody>
      </p:sp>
      <p:sp>
        <p:nvSpPr>
          <p:cNvPr name="TextBox 26" id="26"/>
          <p:cNvSpPr txBox="true"/>
          <p:nvPr/>
        </p:nvSpPr>
        <p:spPr>
          <a:xfrm rot="0">
            <a:off x="9287059" y="7513005"/>
            <a:ext cx="6294120" cy="818704"/>
          </a:xfrm>
          <a:prstGeom prst="rect">
            <a:avLst/>
          </a:prstGeom>
        </p:spPr>
        <p:txBody>
          <a:bodyPr anchor="t" rtlCol="false" tIns="0" lIns="0" bIns="0" rIns="0">
            <a:spAutoFit/>
          </a:bodyPr>
          <a:lstStyle/>
          <a:p>
            <a:pPr algn="l">
              <a:lnSpc>
                <a:spcPts val="2200"/>
              </a:lnSpc>
            </a:pPr>
            <a:r>
              <a:rPr lang="en-US" sz="2000">
                <a:solidFill>
                  <a:srgbClr val="CAD6DE"/>
                </a:solidFill>
                <a:latin typeface="Inter"/>
                <a:ea typeface="Inter"/>
                <a:cs typeface="Inter"/>
                <a:sym typeface="Inter"/>
              </a:rPr>
              <a:t>The application can analyze data in real-time, providing immediate feedback and empowering users to manage their stress proactively.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119337" y="8907700"/>
            <a:ext cx="168663" cy="1316497"/>
          </a:xfrm>
          <a:custGeom>
            <a:avLst/>
            <a:gdLst/>
            <a:ahLst/>
            <a:cxnLst/>
            <a:rect r="r" b="b" t="t" l="l"/>
            <a:pathLst>
              <a:path h="1316497" w="168663">
                <a:moveTo>
                  <a:pt x="0" y="0"/>
                </a:moveTo>
                <a:lnTo>
                  <a:pt x="168663" y="0"/>
                </a:lnTo>
                <a:lnTo>
                  <a:pt x="168663" y="1316497"/>
                </a:lnTo>
                <a:lnTo>
                  <a:pt x="0" y="1316497"/>
                </a:lnTo>
                <a:lnTo>
                  <a:pt x="0" y="0"/>
                </a:lnTo>
                <a:close/>
              </a:path>
            </a:pathLst>
          </a:custGeom>
          <a:blipFill>
            <a:blip r:embed="rId2">
              <a:extLst>
                <a:ext uri="{96DAC541-7B7A-43D3-8B79-37D633B846F1}">
                  <asvg:svgBlip xmlns:asvg="http://schemas.microsoft.com/office/drawing/2016/SVG/main" r:embed="rId3"/>
                </a:ext>
              </a:extLst>
            </a:blip>
            <a:stretch>
              <a:fillRect l="-539" t="0" r="-539" b="0"/>
            </a:stretch>
          </a:blipFill>
        </p:spPr>
      </p:sp>
      <p:grpSp>
        <p:nvGrpSpPr>
          <p:cNvPr name="Group 3" id="3"/>
          <p:cNvGrpSpPr/>
          <p:nvPr/>
        </p:nvGrpSpPr>
        <p:grpSpPr>
          <a:xfrm rot="0">
            <a:off x="-1395202" y="7060732"/>
            <a:ext cx="5974556" cy="5974556"/>
            <a:chOff x="0" y="0"/>
            <a:chExt cx="7966075" cy="7966075"/>
          </a:xfrm>
        </p:grpSpPr>
        <p:sp>
          <p:nvSpPr>
            <p:cNvPr name="Freeform 4" id="4"/>
            <p:cNvSpPr/>
            <p:nvPr/>
          </p:nvSpPr>
          <p:spPr>
            <a:xfrm flipH="false" flipV="false" rot="0">
              <a:off x="0" y="0"/>
              <a:ext cx="7966075" cy="7966075"/>
            </a:xfrm>
            <a:custGeom>
              <a:avLst/>
              <a:gdLst/>
              <a:ahLst/>
              <a:cxnLst/>
              <a:rect r="r" b="b" t="t" l="l"/>
              <a:pathLst>
                <a:path h="7966075" w="7966075">
                  <a:moveTo>
                    <a:pt x="0" y="0"/>
                  </a:moveTo>
                  <a:lnTo>
                    <a:pt x="7966075" y="0"/>
                  </a:lnTo>
                  <a:lnTo>
                    <a:pt x="7966075" y="7966075"/>
                  </a:lnTo>
                  <a:lnTo>
                    <a:pt x="0" y="7966075"/>
                  </a:lnTo>
                  <a:lnTo>
                    <a:pt x="0" y="0"/>
                  </a:lnTo>
                  <a:close/>
                </a:path>
              </a:pathLst>
            </a:custGeom>
            <a:blipFill>
              <a:blip r:embed="rId4"/>
              <a:stretch>
                <a:fillRect l="0" t="0" r="0" b="0"/>
              </a:stretch>
            </a:blipFill>
          </p:spPr>
        </p:sp>
      </p:grpSp>
      <p:grpSp>
        <p:nvGrpSpPr>
          <p:cNvPr name="Group 5" id="5"/>
          <p:cNvGrpSpPr/>
          <p:nvPr/>
        </p:nvGrpSpPr>
        <p:grpSpPr>
          <a:xfrm rot="0">
            <a:off x="15879283" y="766647"/>
            <a:ext cx="4817460" cy="4817460"/>
            <a:chOff x="0" y="0"/>
            <a:chExt cx="6423279" cy="6423279"/>
          </a:xfrm>
        </p:grpSpPr>
        <p:sp>
          <p:nvSpPr>
            <p:cNvPr name="Freeform 6" id="6"/>
            <p:cNvSpPr/>
            <p:nvPr/>
          </p:nvSpPr>
          <p:spPr>
            <a:xfrm flipH="false" flipV="false" rot="0">
              <a:off x="0" y="0"/>
              <a:ext cx="6423279" cy="6423279"/>
            </a:xfrm>
            <a:custGeom>
              <a:avLst/>
              <a:gdLst/>
              <a:ahLst/>
              <a:cxnLst/>
              <a:rect r="r" b="b" t="t" l="l"/>
              <a:pathLst>
                <a:path h="6423279" w="6423279">
                  <a:moveTo>
                    <a:pt x="0" y="0"/>
                  </a:moveTo>
                  <a:lnTo>
                    <a:pt x="6423279" y="0"/>
                  </a:lnTo>
                  <a:lnTo>
                    <a:pt x="6423279" y="6423279"/>
                  </a:lnTo>
                  <a:lnTo>
                    <a:pt x="0" y="6423279"/>
                  </a:lnTo>
                  <a:lnTo>
                    <a:pt x="0" y="0"/>
                  </a:lnTo>
                  <a:close/>
                </a:path>
              </a:pathLst>
            </a:custGeom>
            <a:blipFill>
              <a:blip r:embed="rId4"/>
              <a:stretch>
                <a:fillRect l="0" t="0" r="0" b="0"/>
              </a:stretch>
            </a:blipFill>
          </p:spPr>
        </p:sp>
      </p:grpSp>
      <p:grpSp>
        <p:nvGrpSpPr>
          <p:cNvPr name="Group 7" id="7"/>
          <p:cNvGrpSpPr/>
          <p:nvPr/>
        </p:nvGrpSpPr>
        <p:grpSpPr>
          <a:xfrm rot="0">
            <a:off x="-664335" y="-985786"/>
            <a:ext cx="3504819" cy="3504914"/>
            <a:chOff x="0" y="0"/>
            <a:chExt cx="4673092" cy="4673219"/>
          </a:xfrm>
        </p:grpSpPr>
        <p:sp>
          <p:nvSpPr>
            <p:cNvPr name="Freeform 8" id="8"/>
            <p:cNvSpPr/>
            <p:nvPr/>
          </p:nvSpPr>
          <p:spPr>
            <a:xfrm flipH="false" flipV="false" rot="0">
              <a:off x="0" y="0"/>
              <a:ext cx="4673092" cy="4673219"/>
            </a:xfrm>
            <a:custGeom>
              <a:avLst/>
              <a:gdLst/>
              <a:ahLst/>
              <a:cxnLst/>
              <a:rect r="r" b="b" t="t" l="l"/>
              <a:pathLst>
                <a:path h="4673219" w="4673092">
                  <a:moveTo>
                    <a:pt x="0" y="0"/>
                  </a:moveTo>
                  <a:lnTo>
                    <a:pt x="4673092" y="0"/>
                  </a:lnTo>
                  <a:lnTo>
                    <a:pt x="4673092" y="4673219"/>
                  </a:lnTo>
                  <a:lnTo>
                    <a:pt x="0" y="4673219"/>
                  </a:lnTo>
                  <a:lnTo>
                    <a:pt x="0" y="0"/>
                  </a:lnTo>
                  <a:close/>
                </a:path>
              </a:pathLst>
            </a:custGeom>
            <a:blipFill>
              <a:blip r:embed="rId4"/>
              <a:stretch>
                <a:fillRect l="-1" t="0" r="-1" b="0"/>
              </a:stretch>
            </a:blipFill>
          </p:spPr>
        </p:sp>
      </p:grpSp>
      <p:sp>
        <p:nvSpPr>
          <p:cNvPr name="Freeform 9" id="9"/>
          <p:cNvSpPr/>
          <p:nvPr/>
        </p:nvSpPr>
        <p:spPr>
          <a:xfrm flipH="false" flipV="false" rot="0">
            <a:off x="913475" y="2250393"/>
            <a:ext cx="16287352" cy="2667678"/>
          </a:xfrm>
          <a:custGeom>
            <a:avLst/>
            <a:gdLst/>
            <a:ahLst/>
            <a:cxnLst/>
            <a:rect r="r" b="b" t="t" l="l"/>
            <a:pathLst>
              <a:path h="2667678" w="16287352">
                <a:moveTo>
                  <a:pt x="0" y="0"/>
                </a:moveTo>
                <a:lnTo>
                  <a:pt x="16287352" y="0"/>
                </a:lnTo>
                <a:lnTo>
                  <a:pt x="16287352" y="2667678"/>
                </a:lnTo>
                <a:lnTo>
                  <a:pt x="0" y="2667678"/>
                </a:lnTo>
                <a:lnTo>
                  <a:pt x="0" y="0"/>
                </a:lnTo>
                <a:close/>
              </a:path>
            </a:pathLst>
          </a:custGeom>
          <a:blipFill>
            <a:blip r:embed="rId5">
              <a:extLst>
                <a:ext uri="{96DAC541-7B7A-43D3-8B79-37D633B846F1}">
                  <asvg:svgBlip xmlns:asvg="http://schemas.microsoft.com/office/drawing/2016/SVG/main" r:embed="rId6"/>
                </a:ext>
              </a:extLst>
            </a:blip>
            <a:stretch>
              <a:fillRect l="0" t="-164" r="0" b="-164"/>
            </a:stretch>
          </a:blipFill>
        </p:spPr>
      </p:sp>
      <p:sp>
        <p:nvSpPr>
          <p:cNvPr name="Freeform 10" id="10"/>
          <p:cNvSpPr/>
          <p:nvPr/>
        </p:nvSpPr>
        <p:spPr>
          <a:xfrm flipH="false" flipV="false" rot="0">
            <a:off x="-27406" y="6268956"/>
            <a:ext cx="16905485" cy="2667678"/>
          </a:xfrm>
          <a:custGeom>
            <a:avLst/>
            <a:gdLst/>
            <a:ahLst/>
            <a:cxnLst/>
            <a:rect r="r" b="b" t="t" l="l"/>
            <a:pathLst>
              <a:path h="2667678" w="16905485">
                <a:moveTo>
                  <a:pt x="0" y="0"/>
                </a:moveTo>
                <a:lnTo>
                  <a:pt x="16905485" y="0"/>
                </a:lnTo>
                <a:lnTo>
                  <a:pt x="16905485" y="2667678"/>
                </a:lnTo>
                <a:lnTo>
                  <a:pt x="0" y="2667678"/>
                </a:lnTo>
                <a:lnTo>
                  <a:pt x="0" y="0"/>
                </a:lnTo>
                <a:close/>
              </a:path>
            </a:pathLst>
          </a:custGeom>
          <a:blipFill>
            <a:blip r:embed="rId7">
              <a:extLst>
                <a:ext uri="{96DAC541-7B7A-43D3-8B79-37D633B846F1}">
                  <asvg:svgBlip xmlns:asvg="http://schemas.microsoft.com/office/drawing/2016/SVG/main" r:embed="rId8"/>
                </a:ext>
              </a:extLst>
            </a:blip>
            <a:stretch>
              <a:fillRect l="0" t="-161" r="0" b="-161"/>
            </a:stretch>
          </a:blipFill>
        </p:spPr>
      </p:sp>
      <p:sp>
        <p:nvSpPr>
          <p:cNvPr name="TextBox 11" id="11"/>
          <p:cNvSpPr txBox="true"/>
          <p:nvPr/>
        </p:nvSpPr>
        <p:spPr>
          <a:xfrm rot="0">
            <a:off x="3563009" y="2995008"/>
            <a:ext cx="13176543" cy="1136600"/>
          </a:xfrm>
          <a:prstGeom prst="rect">
            <a:avLst/>
          </a:prstGeom>
        </p:spPr>
        <p:txBody>
          <a:bodyPr anchor="t" rtlCol="false" tIns="0" lIns="0" bIns="0" rIns="0">
            <a:spAutoFit/>
          </a:bodyPr>
          <a:lstStyle/>
          <a:p>
            <a:pPr algn="l">
              <a:lnSpc>
                <a:spcPts val="3350"/>
              </a:lnSpc>
            </a:pPr>
            <a:r>
              <a:rPr lang="en-US" sz="3600">
                <a:solidFill>
                  <a:srgbClr val="CAD6DE"/>
                </a:solidFill>
                <a:latin typeface="Inter"/>
                <a:ea typeface="Inter"/>
                <a:cs typeface="Inter"/>
                <a:sym typeface="Inter"/>
              </a:rPr>
              <a:t>Django's robust framework provides a secure and efficient environment for web application development, ensuring scalability and maintainability.</a:t>
            </a:r>
          </a:p>
        </p:txBody>
      </p:sp>
      <p:sp>
        <p:nvSpPr>
          <p:cNvPr name="TextBox 12" id="12"/>
          <p:cNvSpPr txBox="true"/>
          <p:nvPr/>
        </p:nvSpPr>
        <p:spPr>
          <a:xfrm rot="0">
            <a:off x="1780040" y="7219228"/>
            <a:ext cx="12848344" cy="1515608"/>
          </a:xfrm>
          <a:prstGeom prst="rect">
            <a:avLst/>
          </a:prstGeom>
        </p:spPr>
        <p:txBody>
          <a:bodyPr anchor="t" rtlCol="false" tIns="0" lIns="0" bIns="0" rIns="0">
            <a:spAutoFit/>
          </a:bodyPr>
          <a:lstStyle/>
          <a:p>
            <a:pPr algn="ctr">
              <a:lnSpc>
                <a:spcPts val="3254"/>
              </a:lnSpc>
            </a:pPr>
            <a:r>
              <a:rPr lang="en-US" sz="3600">
                <a:solidFill>
                  <a:srgbClr val="CAD6DE"/>
                </a:solidFill>
                <a:latin typeface="Inter"/>
                <a:ea typeface="Inter"/>
                <a:cs typeface="Inter"/>
                <a:sym typeface="Inter"/>
              </a:rPr>
              <a:t>MySQL is a reliable and efficient database management system that handles the storage and retrieval of user data and prediction results with optimal performance.</a:t>
            </a:r>
          </a:p>
          <a:p>
            <a:pPr algn="ctr">
              <a:lnSpc>
                <a:spcPts val="3254"/>
              </a:lnSpc>
            </a:pPr>
            <a:r>
              <a:rPr lang="en-US" sz="3600">
                <a:solidFill>
                  <a:srgbClr val="FFFFFF"/>
                </a:solidFill>
                <a:latin typeface="Canva Sans"/>
                <a:ea typeface="Canva Sans"/>
                <a:cs typeface="Canva Sans"/>
                <a:sym typeface="Canva Sans"/>
              </a:rPr>
              <a:t>.</a:t>
            </a:r>
          </a:p>
        </p:txBody>
      </p:sp>
      <p:sp>
        <p:nvSpPr>
          <p:cNvPr name="TextBox 13" id="13"/>
          <p:cNvSpPr txBox="true"/>
          <p:nvPr/>
        </p:nvSpPr>
        <p:spPr>
          <a:xfrm rot="0">
            <a:off x="914400" y="373842"/>
            <a:ext cx="7780537" cy="1068022"/>
          </a:xfrm>
          <a:prstGeom prst="rect">
            <a:avLst/>
          </a:prstGeom>
        </p:spPr>
        <p:txBody>
          <a:bodyPr anchor="t" rtlCol="false" tIns="0" lIns="0" bIns="0" rIns="0">
            <a:spAutoFit/>
          </a:bodyPr>
          <a:lstStyle/>
          <a:p>
            <a:pPr algn="l">
              <a:lnSpc>
                <a:spcPts val="6600"/>
              </a:lnSpc>
            </a:pPr>
            <a:r>
              <a:rPr lang="en-US" sz="4400" b="true">
                <a:solidFill>
                  <a:srgbClr val="FF914D"/>
                </a:solidFill>
                <a:latin typeface="Arimo Bold"/>
                <a:ea typeface="Arimo Bold"/>
                <a:cs typeface="Arimo Bold"/>
                <a:sym typeface="Arimo Bold"/>
              </a:rPr>
              <a:t>Why Django and MySQL?</a:t>
            </a:r>
          </a:p>
        </p:txBody>
      </p:sp>
      <p:grpSp>
        <p:nvGrpSpPr>
          <p:cNvPr name="Group 14" id="14"/>
          <p:cNvGrpSpPr/>
          <p:nvPr/>
        </p:nvGrpSpPr>
        <p:grpSpPr>
          <a:xfrm rot="0">
            <a:off x="152401" y="2170328"/>
            <a:ext cx="2894457" cy="2795873"/>
            <a:chOff x="0" y="0"/>
            <a:chExt cx="3859276" cy="3727831"/>
          </a:xfrm>
        </p:grpSpPr>
        <p:sp>
          <p:nvSpPr>
            <p:cNvPr name="Freeform 15" id="15"/>
            <p:cNvSpPr/>
            <p:nvPr/>
          </p:nvSpPr>
          <p:spPr>
            <a:xfrm flipH="false" flipV="false" rot="0">
              <a:off x="0" y="0"/>
              <a:ext cx="3859276" cy="3727831"/>
            </a:xfrm>
            <a:custGeom>
              <a:avLst/>
              <a:gdLst/>
              <a:ahLst/>
              <a:cxnLst/>
              <a:rect r="r" b="b" t="t" l="l"/>
              <a:pathLst>
                <a:path h="3727831" w="3859276">
                  <a:moveTo>
                    <a:pt x="0" y="0"/>
                  </a:moveTo>
                  <a:lnTo>
                    <a:pt x="3859276" y="0"/>
                  </a:lnTo>
                  <a:lnTo>
                    <a:pt x="3859276" y="3727831"/>
                  </a:lnTo>
                  <a:lnTo>
                    <a:pt x="0" y="3727831"/>
                  </a:lnTo>
                  <a:lnTo>
                    <a:pt x="0" y="0"/>
                  </a:lnTo>
                  <a:close/>
                </a:path>
              </a:pathLst>
            </a:custGeom>
            <a:blipFill>
              <a:blip r:embed="rId9"/>
              <a:stretch>
                <a:fillRect l="-1367" t="0" r="-1367" b="0"/>
              </a:stretch>
            </a:blipFill>
          </p:spPr>
        </p:sp>
      </p:grpSp>
      <p:grpSp>
        <p:nvGrpSpPr>
          <p:cNvPr name="Group 16" id="16"/>
          <p:cNvGrpSpPr/>
          <p:nvPr/>
        </p:nvGrpSpPr>
        <p:grpSpPr>
          <a:xfrm rot="0">
            <a:off x="15060160" y="6204357"/>
            <a:ext cx="2895600" cy="2714911"/>
            <a:chOff x="0" y="0"/>
            <a:chExt cx="3860800" cy="3619881"/>
          </a:xfrm>
        </p:grpSpPr>
        <p:sp>
          <p:nvSpPr>
            <p:cNvPr name="Freeform 17" id="17"/>
            <p:cNvSpPr/>
            <p:nvPr/>
          </p:nvSpPr>
          <p:spPr>
            <a:xfrm flipH="false" flipV="false" rot="0">
              <a:off x="0" y="0"/>
              <a:ext cx="3860800" cy="3619881"/>
            </a:xfrm>
            <a:custGeom>
              <a:avLst/>
              <a:gdLst/>
              <a:ahLst/>
              <a:cxnLst/>
              <a:rect r="r" b="b" t="t" l="l"/>
              <a:pathLst>
                <a:path h="3619881" w="3860800">
                  <a:moveTo>
                    <a:pt x="0" y="0"/>
                  </a:moveTo>
                  <a:lnTo>
                    <a:pt x="3860800" y="0"/>
                  </a:lnTo>
                  <a:lnTo>
                    <a:pt x="3860800" y="3619881"/>
                  </a:lnTo>
                  <a:lnTo>
                    <a:pt x="0" y="3619881"/>
                  </a:lnTo>
                  <a:lnTo>
                    <a:pt x="0" y="0"/>
                  </a:lnTo>
                  <a:close/>
                </a:path>
              </a:pathLst>
            </a:custGeom>
            <a:blipFill>
              <a:blip r:embed="rId10"/>
              <a:stretch>
                <a:fillRect l="0" t="-569" r="0" b="-569"/>
              </a:stretch>
            </a:blipFill>
          </p:spPr>
        </p:sp>
      </p:grpSp>
      <p:sp>
        <p:nvSpPr>
          <p:cNvPr name="Freeform 18" id="18"/>
          <p:cNvSpPr/>
          <p:nvPr/>
        </p:nvSpPr>
        <p:spPr>
          <a:xfrm flipH="false" flipV="false" rot="0">
            <a:off x="-16262" y="193585"/>
            <a:ext cx="168663" cy="1316497"/>
          </a:xfrm>
          <a:custGeom>
            <a:avLst/>
            <a:gdLst/>
            <a:ahLst/>
            <a:cxnLst/>
            <a:rect r="r" b="b" t="t" l="l"/>
            <a:pathLst>
              <a:path h="1316497" w="168663">
                <a:moveTo>
                  <a:pt x="0" y="0"/>
                </a:moveTo>
                <a:lnTo>
                  <a:pt x="168663" y="0"/>
                </a:lnTo>
                <a:lnTo>
                  <a:pt x="168663" y="1316497"/>
                </a:lnTo>
                <a:lnTo>
                  <a:pt x="0" y="1316497"/>
                </a:lnTo>
                <a:lnTo>
                  <a:pt x="0" y="0"/>
                </a:lnTo>
                <a:close/>
              </a:path>
            </a:pathLst>
          </a:custGeom>
          <a:blipFill>
            <a:blip r:embed="rId2">
              <a:extLst>
                <a:ext uri="{96DAC541-7B7A-43D3-8B79-37D633B846F1}">
                  <asvg:svgBlip xmlns:asvg="http://schemas.microsoft.com/office/drawing/2016/SVG/main" r:embed="rId3"/>
                </a:ext>
              </a:extLst>
            </a:blip>
            <a:stretch>
              <a:fillRect l="-539" t="0" r="-539"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463040" y="45720"/>
            <a:ext cx="8961120" cy="1822504"/>
          </a:xfrm>
          <a:prstGeom prst="rect">
            <a:avLst/>
          </a:prstGeom>
        </p:spPr>
        <p:txBody>
          <a:bodyPr anchor="t" rtlCol="false" tIns="0" lIns="0" bIns="0" rIns="0">
            <a:spAutoFit/>
          </a:bodyPr>
          <a:lstStyle/>
          <a:p>
            <a:pPr algn="l">
              <a:lnSpc>
                <a:spcPts val="10493"/>
              </a:lnSpc>
            </a:pPr>
            <a:r>
              <a:rPr lang="en-US" sz="6000">
                <a:solidFill>
                  <a:srgbClr val="C101FB"/>
                </a:solidFill>
                <a:latin typeface="Bebas Neue Cyrillic"/>
                <a:ea typeface="Bebas Neue Cyrillic"/>
                <a:cs typeface="Bebas Neue Cyrillic"/>
                <a:sym typeface="Bebas Neue Cyrillic"/>
              </a:rPr>
              <a:t>HOME PAGE </a:t>
            </a:r>
          </a:p>
        </p:txBody>
      </p:sp>
      <p:grpSp>
        <p:nvGrpSpPr>
          <p:cNvPr name="Group 3" id="3"/>
          <p:cNvGrpSpPr/>
          <p:nvPr/>
        </p:nvGrpSpPr>
        <p:grpSpPr>
          <a:xfrm rot="0">
            <a:off x="4838700" y="1562100"/>
            <a:ext cx="8039100" cy="8534400"/>
            <a:chOff x="0" y="0"/>
            <a:chExt cx="10718800" cy="11379200"/>
          </a:xfrm>
        </p:grpSpPr>
        <p:sp>
          <p:nvSpPr>
            <p:cNvPr name="Freeform 4" id="4"/>
            <p:cNvSpPr/>
            <p:nvPr/>
          </p:nvSpPr>
          <p:spPr>
            <a:xfrm flipH="false" flipV="false" rot="0">
              <a:off x="0" y="0"/>
              <a:ext cx="10718800" cy="11379200"/>
            </a:xfrm>
            <a:custGeom>
              <a:avLst/>
              <a:gdLst/>
              <a:ahLst/>
              <a:cxnLst/>
              <a:rect r="r" b="b" t="t" l="l"/>
              <a:pathLst>
                <a:path h="11379200" w="10718800">
                  <a:moveTo>
                    <a:pt x="0" y="0"/>
                  </a:moveTo>
                  <a:lnTo>
                    <a:pt x="10718800" y="0"/>
                  </a:lnTo>
                  <a:lnTo>
                    <a:pt x="10718800" y="11379200"/>
                  </a:lnTo>
                  <a:lnTo>
                    <a:pt x="0" y="11379200"/>
                  </a:lnTo>
                  <a:lnTo>
                    <a:pt x="0" y="0"/>
                  </a:lnTo>
                  <a:close/>
                </a:path>
              </a:pathLst>
            </a:custGeom>
            <a:blipFill>
              <a:blip r:embed="rId2"/>
              <a:stretch>
                <a:fillRect l="0" t="-2656" r="0" b="-2656"/>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119337" y="7941803"/>
            <a:ext cx="168663" cy="1316497"/>
          </a:xfrm>
          <a:custGeom>
            <a:avLst/>
            <a:gdLst/>
            <a:ahLst/>
            <a:cxnLst/>
            <a:rect r="r" b="b" t="t" l="l"/>
            <a:pathLst>
              <a:path h="1316497" w="168663">
                <a:moveTo>
                  <a:pt x="0" y="0"/>
                </a:moveTo>
                <a:lnTo>
                  <a:pt x="168663" y="0"/>
                </a:lnTo>
                <a:lnTo>
                  <a:pt x="168663" y="1316497"/>
                </a:lnTo>
                <a:lnTo>
                  <a:pt x="0" y="1316497"/>
                </a:lnTo>
                <a:lnTo>
                  <a:pt x="0" y="0"/>
                </a:lnTo>
                <a:close/>
              </a:path>
            </a:pathLst>
          </a:custGeom>
          <a:blipFill>
            <a:blip r:embed="rId2">
              <a:extLst>
                <a:ext uri="{96DAC541-7B7A-43D3-8B79-37D633B846F1}">
                  <asvg:svgBlip xmlns:asvg="http://schemas.microsoft.com/office/drawing/2016/SVG/main" r:embed="rId3"/>
                </a:ext>
              </a:extLst>
            </a:blip>
            <a:stretch>
              <a:fillRect l="-539" t="0" r="-539" b="0"/>
            </a:stretch>
          </a:blipFill>
        </p:spPr>
      </p:sp>
      <p:grpSp>
        <p:nvGrpSpPr>
          <p:cNvPr name="Group 3" id="3"/>
          <p:cNvGrpSpPr/>
          <p:nvPr/>
        </p:nvGrpSpPr>
        <p:grpSpPr>
          <a:xfrm rot="0">
            <a:off x="15879283" y="766647"/>
            <a:ext cx="4817460" cy="4817460"/>
            <a:chOff x="0" y="0"/>
            <a:chExt cx="6423279" cy="6423279"/>
          </a:xfrm>
        </p:grpSpPr>
        <p:sp>
          <p:nvSpPr>
            <p:cNvPr name="Freeform 4" id="4"/>
            <p:cNvSpPr/>
            <p:nvPr/>
          </p:nvSpPr>
          <p:spPr>
            <a:xfrm flipH="false" flipV="false" rot="0">
              <a:off x="0" y="0"/>
              <a:ext cx="6423279" cy="6423279"/>
            </a:xfrm>
            <a:custGeom>
              <a:avLst/>
              <a:gdLst/>
              <a:ahLst/>
              <a:cxnLst/>
              <a:rect r="r" b="b" t="t" l="l"/>
              <a:pathLst>
                <a:path h="6423279" w="6423279">
                  <a:moveTo>
                    <a:pt x="0" y="0"/>
                  </a:moveTo>
                  <a:lnTo>
                    <a:pt x="6423279" y="0"/>
                  </a:lnTo>
                  <a:lnTo>
                    <a:pt x="6423279" y="6423279"/>
                  </a:lnTo>
                  <a:lnTo>
                    <a:pt x="0" y="6423279"/>
                  </a:lnTo>
                  <a:lnTo>
                    <a:pt x="0" y="0"/>
                  </a:lnTo>
                  <a:close/>
                </a:path>
              </a:pathLst>
            </a:custGeom>
            <a:blipFill>
              <a:blip r:embed="rId4"/>
              <a:stretch>
                <a:fillRect l="0" t="0" r="0" b="0"/>
              </a:stretch>
            </a:blipFill>
          </p:spPr>
        </p:sp>
      </p:grpSp>
      <p:grpSp>
        <p:nvGrpSpPr>
          <p:cNvPr name="Group 5" id="5"/>
          <p:cNvGrpSpPr/>
          <p:nvPr/>
        </p:nvGrpSpPr>
        <p:grpSpPr>
          <a:xfrm rot="0">
            <a:off x="3700611" y="-1967240"/>
            <a:ext cx="3504819" cy="3504914"/>
            <a:chOff x="0" y="0"/>
            <a:chExt cx="4673092" cy="4673219"/>
          </a:xfrm>
        </p:grpSpPr>
        <p:sp>
          <p:nvSpPr>
            <p:cNvPr name="Freeform 6" id="6"/>
            <p:cNvSpPr/>
            <p:nvPr/>
          </p:nvSpPr>
          <p:spPr>
            <a:xfrm flipH="false" flipV="false" rot="0">
              <a:off x="0" y="0"/>
              <a:ext cx="4673092" cy="4673219"/>
            </a:xfrm>
            <a:custGeom>
              <a:avLst/>
              <a:gdLst/>
              <a:ahLst/>
              <a:cxnLst/>
              <a:rect r="r" b="b" t="t" l="l"/>
              <a:pathLst>
                <a:path h="4673219" w="4673092">
                  <a:moveTo>
                    <a:pt x="0" y="0"/>
                  </a:moveTo>
                  <a:lnTo>
                    <a:pt x="4673092" y="0"/>
                  </a:lnTo>
                  <a:lnTo>
                    <a:pt x="4673092" y="4673219"/>
                  </a:lnTo>
                  <a:lnTo>
                    <a:pt x="0" y="4673219"/>
                  </a:lnTo>
                  <a:lnTo>
                    <a:pt x="0" y="0"/>
                  </a:lnTo>
                  <a:close/>
                </a:path>
              </a:pathLst>
            </a:custGeom>
            <a:blipFill>
              <a:blip r:embed="rId4"/>
              <a:stretch>
                <a:fillRect l="-1" t="0" r="-1" b="0"/>
              </a:stretch>
            </a:blipFill>
          </p:spPr>
        </p:sp>
      </p:grpSp>
      <p:sp>
        <p:nvSpPr>
          <p:cNvPr name="TextBox 7" id="7"/>
          <p:cNvSpPr txBox="true"/>
          <p:nvPr/>
        </p:nvSpPr>
        <p:spPr>
          <a:xfrm rot="0">
            <a:off x="8799879" y="334226"/>
            <a:ext cx="7986608" cy="4623111"/>
          </a:xfrm>
          <a:prstGeom prst="rect">
            <a:avLst/>
          </a:prstGeom>
        </p:spPr>
        <p:txBody>
          <a:bodyPr anchor="t" rtlCol="false" tIns="0" lIns="0" bIns="0" rIns="0">
            <a:spAutoFit/>
          </a:bodyPr>
          <a:lstStyle/>
          <a:p>
            <a:pPr algn="l">
              <a:lnSpc>
                <a:spcPts val="11502"/>
              </a:lnSpc>
            </a:pPr>
            <a:r>
              <a:rPr lang="en-US" sz="8216">
                <a:solidFill>
                  <a:srgbClr val="C101FB"/>
                </a:solidFill>
                <a:latin typeface="Bebas Neue Cyrillic"/>
                <a:ea typeface="Bebas Neue Cyrillic"/>
                <a:cs typeface="Bebas Neue Cyrillic"/>
                <a:sym typeface="Bebas Neue Cyrillic"/>
              </a:rPr>
              <a:t>contents</a:t>
            </a:r>
          </a:p>
          <a:p>
            <a:pPr algn="l">
              <a:lnSpc>
                <a:spcPts val="11502"/>
              </a:lnSpc>
            </a:pPr>
          </a:p>
          <a:p>
            <a:pPr algn="l">
              <a:lnSpc>
                <a:spcPts val="11502"/>
              </a:lnSpc>
            </a:pPr>
          </a:p>
        </p:txBody>
      </p:sp>
      <p:sp>
        <p:nvSpPr>
          <p:cNvPr name="TextBox 8" id="8"/>
          <p:cNvSpPr txBox="true"/>
          <p:nvPr/>
        </p:nvSpPr>
        <p:spPr>
          <a:xfrm rot="0">
            <a:off x="9144000" y="2185587"/>
            <a:ext cx="8858462" cy="6758940"/>
          </a:xfrm>
          <a:prstGeom prst="rect">
            <a:avLst/>
          </a:prstGeom>
        </p:spPr>
        <p:txBody>
          <a:bodyPr anchor="t" rtlCol="false" tIns="0" lIns="0" bIns="0" rIns="0">
            <a:spAutoFit/>
          </a:bodyPr>
          <a:lstStyle/>
          <a:p>
            <a:pPr algn="l">
              <a:lnSpc>
                <a:spcPts val="3359"/>
              </a:lnSpc>
            </a:pPr>
            <a:r>
              <a:rPr lang="en-US" sz="2399">
                <a:solidFill>
                  <a:srgbClr val="FFFFFF"/>
                </a:solidFill>
                <a:latin typeface="Canva Sans"/>
                <a:ea typeface="Canva Sans"/>
                <a:cs typeface="Canva Sans"/>
                <a:sym typeface="Canva Sans"/>
              </a:rPr>
              <a:t>01 - INTRODUCTION</a:t>
            </a:r>
          </a:p>
          <a:p>
            <a:pPr algn="l">
              <a:lnSpc>
                <a:spcPts val="3359"/>
              </a:lnSpc>
            </a:pPr>
            <a:r>
              <a:rPr lang="en-US" sz="2399">
                <a:solidFill>
                  <a:srgbClr val="FFFFFF"/>
                </a:solidFill>
                <a:latin typeface="Canva Sans"/>
                <a:ea typeface="Canva Sans"/>
                <a:cs typeface="Canva Sans"/>
                <a:sym typeface="Canva Sans"/>
              </a:rPr>
              <a:t>02 - PROBLEM STATEMENT</a:t>
            </a:r>
          </a:p>
          <a:p>
            <a:pPr algn="l">
              <a:lnSpc>
                <a:spcPts val="3359"/>
              </a:lnSpc>
            </a:pPr>
            <a:r>
              <a:rPr lang="en-US" sz="2399">
                <a:solidFill>
                  <a:srgbClr val="FFFFFF"/>
                </a:solidFill>
                <a:latin typeface="Canva Sans"/>
                <a:ea typeface="Canva Sans"/>
                <a:cs typeface="Canva Sans"/>
                <a:sym typeface="Canva Sans"/>
              </a:rPr>
              <a:t>03 - ABOUT PARAMETERS</a:t>
            </a:r>
          </a:p>
          <a:p>
            <a:pPr algn="l">
              <a:lnSpc>
                <a:spcPts val="3359"/>
              </a:lnSpc>
            </a:pPr>
            <a:r>
              <a:rPr lang="en-US" sz="2399">
                <a:solidFill>
                  <a:srgbClr val="FFFFFF"/>
                </a:solidFill>
                <a:latin typeface="Canva Sans"/>
                <a:ea typeface="Canva Sans"/>
                <a:cs typeface="Canva Sans"/>
                <a:sym typeface="Canva Sans"/>
              </a:rPr>
              <a:t>04 - MILESTONE - 1 : DATA PREPROCESSING AND VISUALIZATION</a:t>
            </a:r>
          </a:p>
          <a:p>
            <a:pPr algn="l">
              <a:lnSpc>
                <a:spcPts val="3359"/>
              </a:lnSpc>
            </a:pPr>
            <a:r>
              <a:rPr lang="en-US" sz="2399">
                <a:solidFill>
                  <a:srgbClr val="FFFFFF"/>
                </a:solidFill>
                <a:latin typeface="Canva Sans"/>
                <a:ea typeface="Canva Sans"/>
                <a:cs typeface="Canva Sans"/>
                <a:sym typeface="Canva Sans"/>
              </a:rPr>
              <a:t>05 - MILESTONE - 2 : MODEL ARCHITECTURE</a:t>
            </a:r>
          </a:p>
          <a:p>
            <a:pPr algn="l">
              <a:lnSpc>
                <a:spcPts val="3359"/>
              </a:lnSpc>
            </a:pPr>
            <a:r>
              <a:rPr lang="en-US" sz="2399">
                <a:solidFill>
                  <a:srgbClr val="FFFFFF"/>
                </a:solidFill>
                <a:latin typeface="Canva Sans"/>
                <a:ea typeface="Canva Sans"/>
                <a:cs typeface="Canva Sans"/>
                <a:sym typeface="Canva Sans"/>
              </a:rPr>
              <a:t>06 - MILESTONE - 3 : MODEL BUILDING AND EVALUATION</a:t>
            </a:r>
          </a:p>
          <a:p>
            <a:pPr algn="l">
              <a:lnSpc>
                <a:spcPts val="3359"/>
              </a:lnSpc>
            </a:pPr>
            <a:r>
              <a:rPr lang="en-US" sz="2399">
                <a:solidFill>
                  <a:srgbClr val="FFFFFF"/>
                </a:solidFill>
                <a:latin typeface="Canva Sans"/>
                <a:ea typeface="Canva Sans"/>
                <a:cs typeface="Canva Sans"/>
                <a:sym typeface="Canva Sans"/>
              </a:rPr>
              <a:t>07 - MILESTONE - 4 : MODEL DEPLOYMENT</a:t>
            </a:r>
          </a:p>
          <a:p>
            <a:pPr algn="l">
              <a:lnSpc>
                <a:spcPts val="3359"/>
              </a:lnSpc>
            </a:pPr>
            <a:r>
              <a:rPr lang="en-US" sz="2399">
                <a:solidFill>
                  <a:srgbClr val="FFFFFF"/>
                </a:solidFill>
                <a:latin typeface="Canva Sans"/>
                <a:ea typeface="Canva Sans"/>
                <a:cs typeface="Canva Sans"/>
                <a:sym typeface="Canva Sans"/>
              </a:rPr>
              <a:t>08 - HOME PAGE</a:t>
            </a:r>
          </a:p>
          <a:p>
            <a:pPr algn="l">
              <a:lnSpc>
                <a:spcPts val="3359"/>
              </a:lnSpc>
            </a:pPr>
            <a:r>
              <a:rPr lang="en-US" sz="2399">
                <a:solidFill>
                  <a:srgbClr val="FFFFFF"/>
                </a:solidFill>
                <a:latin typeface="Canva Sans"/>
                <a:ea typeface="Canva Sans"/>
                <a:cs typeface="Canva Sans"/>
                <a:sym typeface="Canva Sans"/>
              </a:rPr>
              <a:t>09 - ABOUT PAGE</a:t>
            </a:r>
          </a:p>
          <a:p>
            <a:pPr algn="l">
              <a:lnSpc>
                <a:spcPts val="3359"/>
              </a:lnSpc>
            </a:pPr>
            <a:r>
              <a:rPr lang="en-US" sz="2399">
                <a:solidFill>
                  <a:srgbClr val="FFFFFF"/>
                </a:solidFill>
                <a:latin typeface="Canva Sans"/>
                <a:ea typeface="Canva Sans"/>
                <a:cs typeface="Canva Sans"/>
                <a:sym typeface="Canva Sans"/>
              </a:rPr>
              <a:t>10 - SIGNUP PAGE</a:t>
            </a:r>
          </a:p>
          <a:p>
            <a:pPr algn="l">
              <a:lnSpc>
                <a:spcPts val="3359"/>
              </a:lnSpc>
            </a:pPr>
            <a:r>
              <a:rPr lang="en-US" sz="2399">
                <a:solidFill>
                  <a:srgbClr val="FFFFFF"/>
                </a:solidFill>
                <a:latin typeface="Canva Sans"/>
                <a:ea typeface="Canva Sans"/>
                <a:cs typeface="Canva Sans"/>
                <a:sym typeface="Canva Sans"/>
              </a:rPr>
              <a:t>11 - LOGIN PAGE</a:t>
            </a:r>
          </a:p>
          <a:p>
            <a:pPr algn="l">
              <a:lnSpc>
                <a:spcPts val="3359"/>
              </a:lnSpc>
            </a:pPr>
            <a:r>
              <a:rPr lang="en-US" sz="2399">
                <a:solidFill>
                  <a:srgbClr val="FFFFFF"/>
                </a:solidFill>
                <a:latin typeface="Canva Sans"/>
                <a:ea typeface="Canva Sans"/>
                <a:cs typeface="Canva Sans"/>
                <a:sym typeface="Canva Sans"/>
              </a:rPr>
              <a:t>12 - DATA ENTRY PAGE</a:t>
            </a:r>
          </a:p>
          <a:p>
            <a:pPr algn="l">
              <a:lnSpc>
                <a:spcPts val="3359"/>
              </a:lnSpc>
            </a:pPr>
            <a:r>
              <a:rPr lang="en-US" sz="2399">
                <a:solidFill>
                  <a:srgbClr val="FFFFFF"/>
                </a:solidFill>
                <a:latin typeface="Canva Sans"/>
                <a:ea typeface="Canva Sans"/>
                <a:cs typeface="Canva Sans"/>
                <a:sym typeface="Canva Sans"/>
              </a:rPr>
              <a:t>13 - RESULT PAGE</a:t>
            </a:r>
          </a:p>
          <a:p>
            <a:pPr algn="l">
              <a:lnSpc>
                <a:spcPts val="3359"/>
              </a:lnSpc>
            </a:pPr>
            <a:r>
              <a:rPr lang="en-US" sz="2399">
                <a:solidFill>
                  <a:srgbClr val="FFFFFF"/>
                </a:solidFill>
                <a:latin typeface="Canva Sans"/>
                <a:ea typeface="Canva Sans"/>
                <a:cs typeface="Canva Sans"/>
                <a:sym typeface="Canva Sans"/>
              </a:rPr>
              <a:t>14 - DATABASE INTEGRATION</a:t>
            </a:r>
          </a:p>
          <a:p>
            <a:pPr algn="l">
              <a:lnSpc>
                <a:spcPts val="3359"/>
              </a:lnSpc>
            </a:pPr>
            <a:r>
              <a:rPr lang="en-US" sz="2399">
                <a:solidFill>
                  <a:srgbClr val="FFFFFF"/>
                </a:solidFill>
                <a:latin typeface="Canva Sans"/>
                <a:ea typeface="Canva Sans"/>
                <a:cs typeface="Canva Sans"/>
                <a:sym typeface="Canva Sans"/>
              </a:rPr>
              <a:t>15 - CONCLUSION </a:t>
            </a:r>
          </a:p>
        </p:txBody>
      </p:sp>
      <p:grpSp>
        <p:nvGrpSpPr>
          <p:cNvPr name="Group 9" id="9"/>
          <p:cNvGrpSpPr/>
          <p:nvPr/>
        </p:nvGrpSpPr>
        <p:grpSpPr>
          <a:xfrm rot="0">
            <a:off x="186182" y="1085850"/>
            <a:ext cx="8337771" cy="8115300"/>
            <a:chOff x="0" y="0"/>
            <a:chExt cx="11117028" cy="10820400"/>
          </a:xfrm>
        </p:grpSpPr>
        <p:sp>
          <p:nvSpPr>
            <p:cNvPr name="Freeform 10" id="10"/>
            <p:cNvSpPr/>
            <p:nvPr/>
          </p:nvSpPr>
          <p:spPr>
            <a:xfrm flipH="false" flipV="false" rot="0">
              <a:off x="0" y="0"/>
              <a:ext cx="11117072" cy="10820400"/>
            </a:xfrm>
            <a:custGeom>
              <a:avLst/>
              <a:gdLst/>
              <a:ahLst/>
              <a:cxnLst/>
              <a:rect r="r" b="b" t="t" l="l"/>
              <a:pathLst>
                <a:path h="10820400" w="11117072">
                  <a:moveTo>
                    <a:pt x="0" y="0"/>
                  </a:moveTo>
                  <a:lnTo>
                    <a:pt x="11117072" y="0"/>
                  </a:lnTo>
                  <a:lnTo>
                    <a:pt x="11117072" y="10820400"/>
                  </a:lnTo>
                  <a:lnTo>
                    <a:pt x="0" y="10820400"/>
                  </a:lnTo>
                  <a:lnTo>
                    <a:pt x="0" y="0"/>
                  </a:lnTo>
                  <a:close/>
                </a:path>
              </a:pathLst>
            </a:custGeom>
            <a:blipFill>
              <a:blip r:embed="rId5"/>
              <a:stretch>
                <a:fillRect l="-24085" t="0" r="-24085" b="0"/>
              </a:stretch>
            </a:blip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386840" y="-30480"/>
            <a:ext cx="8961120" cy="1822504"/>
          </a:xfrm>
          <a:prstGeom prst="rect">
            <a:avLst/>
          </a:prstGeom>
        </p:spPr>
        <p:txBody>
          <a:bodyPr anchor="t" rtlCol="false" tIns="0" lIns="0" bIns="0" rIns="0">
            <a:spAutoFit/>
          </a:bodyPr>
          <a:lstStyle/>
          <a:p>
            <a:pPr algn="l">
              <a:lnSpc>
                <a:spcPts val="10493"/>
              </a:lnSpc>
            </a:pPr>
            <a:r>
              <a:rPr lang="en-US" sz="6000">
                <a:solidFill>
                  <a:srgbClr val="C101FB"/>
                </a:solidFill>
                <a:latin typeface="Bebas Neue Cyrillic"/>
                <a:ea typeface="Bebas Neue Cyrillic"/>
                <a:cs typeface="Bebas Neue Cyrillic"/>
                <a:sym typeface="Bebas Neue Cyrillic"/>
              </a:rPr>
              <a:t>ABOUT PAGE</a:t>
            </a:r>
          </a:p>
        </p:txBody>
      </p:sp>
      <p:grpSp>
        <p:nvGrpSpPr>
          <p:cNvPr name="Group 3" id="3"/>
          <p:cNvGrpSpPr/>
          <p:nvPr/>
        </p:nvGrpSpPr>
        <p:grpSpPr>
          <a:xfrm rot="0">
            <a:off x="2665729" y="2247900"/>
            <a:ext cx="13945933" cy="7084695"/>
            <a:chOff x="0" y="0"/>
            <a:chExt cx="18594578" cy="9446260"/>
          </a:xfrm>
        </p:grpSpPr>
        <p:sp>
          <p:nvSpPr>
            <p:cNvPr name="Freeform 4" id="4"/>
            <p:cNvSpPr/>
            <p:nvPr/>
          </p:nvSpPr>
          <p:spPr>
            <a:xfrm flipH="false" flipV="false" rot="0">
              <a:off x="0" y="0"/>
              <a:ext cx="18594578" cy="9446260"/>
            </a:xfrm>
            <a:custGeom>
              <a:avLst/>
              <a:gdLst/>
              <a:ahLst/>
              <a:cxnLst/>
              <a:rect r="r" b="b" t="t" l="l"/>
              <a:pathLst>
                <a:path h="9446260" w="18594578">
                  <a:moveTo>
                    <a:pt x="0" y="0"/>
                  </a:moveTo>
                  <a:lnTo>
                    <a:pt x="18594578" y="0"/>
                  </a:lnTo>
                  <a:lnTo>
                    <a:pt x="18594578" y="9446260"/>
                  </a:lnTo>
                  <a:lnTo>
                    <a:pt x="0" y="9446260"/>
                  </a:lnTo>
                  <a:lnTo>
                    <a:pt x="0" y="0"/>
                  </a:lnTo>
                  <a:close/>
                </a:path>
              </a:pathLst>
            </a:custGeom>
            <a:blipFill>
              <a:blip r:embed="rId2"/>
              <a:stretch>
                <a:fillRect l="0" t="-3257" r="0" b="-3257"/>
              </a:stretch>
            </a:blipFill>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158240" y="121920"/>
            <a:ext cx="8961120" cy="1822504"/>
          </a:xfrm>
          <a:prstGeom prst="rect">
            <a:avLst/>
          </a:prstGeom>
        </p:spPr>
        <p:txBody>
          <a:bodyPr anchor="t" rtlCol="false" tIns="0" lIns="0" bIns="0" rIns="0">
            <a:spAutoFit/>
          </a:bodyPr>
          <a:lstStyle/>
          <a:p>
            <a:pPr algn="l">
              <a:lnSpc>
                <a:spcPts val="10493"/>
              </a:lnSpc>
            </a:pPr>
            <a:r>
              <a:rPr lang="en-US" sz="6000">
                <a:solidFill>
                  <a:srgbClr val="C101FB"/>
                </a:solidFill>
                <a:latin typeface="Bebas Neue Cyrillic"/>
                <a:ea typeface="Bebas Neue Cyrillic"/>
                <a:cs typeface="Bebas Neue Cyrillic"/>
                <a:sym typeface="Bebas Neue Cyrillic"/>
              </a:rPr>
              <a:t>SIGNUP PAGE</a:t>
            </a:r>
          </a:p>
        </p:txBody>
      </p:sp>
      <p:grpSp>
        <p:nvGrpSpPr>
          <p:cNvPr name="Group 3" id="3"/>
          <p:cNvGrpSpPr/>
          <p:nvPr/>
        </p:nvGrpSpPr>
        <p:grpSpPr>
          <a:xfrm rot="0">
            <a:off x="4648200" y="1990144"/>
            <a:ext cx="9143999" cy="7819168"/>
            <a:chOff x="0" y="0"/>
            <a:chExt cx="12191999" cy="10425557"/>
          </a:xfrm>
        </p:grpSpPr>
        <p:sp>
          <p:nvSpPr>
            <p:cNvPr name="Freeform 4" id="4"/>
            <p:cNvSpPr/>
            <p:nvPr/>
          </p:nvSpPr>
          <p:spPr>
            <a:xfrm flipH="false" flipV="false" rot="0">
              <a:off x="0" y="0"/>
              <a:ext cx="12192000" cy="10425557"/>
            </a:xfrm>
            <a:custGeom>
              <a:avLst/>
              <a:gdLst/>
              <a:ahLst/>
              <a:cxnLst/>
              <a:rect r="r" b="b" t="t" l="l"/>
              <a:pathLst>
                <a:path h="10425557" w="12192000">
                  <a:moveTo>
                    <a:pt x="0" y="0"/>
                  </a:moveTo>
                  <a:lnTo>
                    <a:pt x="12192000" y="0"/>
                  </a:lnTo>
                  <a:lnTo>
                    <a:pt x="12192000" y="10425557"/>
                  </a:lnTo>
                  <a:lnTo>
                    <a:pt x="0" y="10425557"/>
                  </a:lnTo>
                  <a:lnTo>
                    <a:pt x="0" y="0"/>
                  </a:lnTo>
                  <a:close/>
                </a:path>
              </a:pathLst>
            </a:custGeom>
            <a:blipFill>
              <a:blip r:embed="rId2"/>
              <a:stretch>
                <a:fillRect l="0" t="-7104" r="0" b="-7104"/>
              </a:stretch>
            </a:blipFill>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310640" y="-106680"/>
            <a:ext cx="8961120" cy="1822504"/>
          </a:xfrm>
          <a:prstGeom prst="rect">
            <a:avLst/>
          </a:prstGeom>
        </p:spPr>
        <p:txBody>
          <a:bodyPr anchor="t" rtlCol="false" tIns="0" lIns="0" bIns="0" rIns="0">
            <a:spAutoFit/>
          </a:bodyPr>
          <a:lstStyle/>
          <a:p>
            <a:pPr algn="l">
              <a:lnSpc>
                <a:spcPts val="10493"/>
              </a:lnSpc>
            </a:pPr>
            <a:r>
              <a:rPr lang="en-US" sz="6000">
                <a:solidFill>
                  <a:srgbClr val="C101FB"/>
                </a:solidFill>
                <a:latin typeface="Bebas Neue Cyrillic"/>
                <a:ea typeface="Bebas Neue Cyrillic"/>
                <a:cs typeface="Bebas Neue Cyrillic"/>
                <a:sym typeface="Bebas Neue Cyrillic"/>
              </a:rPr>
              <a:t>LOGIN PAGE</a:t>
            </a:r>
          </a:p>
        </p:txBody>
      </p:sp>
      <p:grpSp>
        <p:nvGrpSpPr>
          <p:cNvPr name="Group 3" id="3"/>
          <p:cNvGrpSpPr/>
          <p:nvPr/>
        </p:nvGrpSpPr>
        <p:grpSpPr>
          <a:xfrm rot="0">
            <a:off x="4572000" y="2203434"/>
            <a:ext cx="9144001" cy="7567613"/>
            <a:chOff x="0" y="0"/>
            <a:chExt cx="12192001" cy="10090150"/>
          </a:xfrm>
        </p:grpSpPr>
        <p:sp>
          <p:nvSpPr>
            <p:cNvPr name="Freeform 4" id="4"/>
            <p:cNvSpPr/>
            <p:nvPr/>
          </p:nvSpPr>
          <p:spPr>
            <a:xfrm flipH="false" flipV="false" rot="0">
              <a:off x="0" y="0"/>
              <a:ext cx="12192000" cy="10090150"/>
            </a:xfrm>
            <a:custGeom>
              <a:avLst/>
              <a:gdLst/>
              <a:ahLst/>
              <a:cxnLst/>
              <a:rect r="r" b="b" t="t" l="l"/>
              <a:pathLst>
                <a:path h="10090150" w="12192000">
                  <a:moveTo>
                    <a:pt x="0" y="0"/>
                  </a:moveTo>
                  <a:lnTo>
                    <a:pt x="12192000" y="0"/>
                  </a:lnTo>
                  <a:lnTo>
                    <a:pt x="12192000" y="10090150"/>
                  </a:lnTo>
                  <a:lnTo>
                    <a:pt x="0" y="10090150"/>
                  </a:lnTo>
                  <a:lnTo>
                    <a:pt x="0" y="0"/>
                  </a:lnTo>
                  <a:close/>
                </a:path>
              </a:pathLst>
            </a:custGeom>
            <a:blipFill>
              <a:blip r:embed="rId2"/>
              <a:stretch>
                <a:fillRect l="0" t="-21" r="0" b="-21"/>
              </a:stretch>
            </a:blipFill>
          </p:spPr>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234440" y="-30480"/>
            <a:ext cx="8961120" cy="1822504"/>
          </a:xfrm>
          <a:prstGeom prst="rect">
            <a:avLst/>
          </a:prstGeom>
        </p:spPr>
        <p:txBody>
          <a:bodyPr anchor="t" rtlCol="false" tIns="0" lIns="0" bIns="0" rIns="0">
            <a:spAutoFit/>
          </a:bodyPr>
          <a:lstStyle/>
          <a:p>
            <a:pPr algn="l">
              <a:lnSpc>
                <a:spcPts val="10493"/>
              </a:lnSpc>
            </a:pPr>
            <a:r>
              <a:rPr lang="en-US" sz="6000">
                <a:solidFill>
                  <a:srgbClr val="C101FB"/>
                </a:solidFill>
                <a:latin typeface="Bebas Neue Cyrillic"/>
                <a:ea typeface="Bebas Neue Cyrillic"/>
                <a:cs typeface="Bebas Neue Cyrillic"/>
                <a:sym typeface="Bebas Neue Cyrillic"/>
              </a:rPr>
              <a:t>DATAENTRY PAGE</a:t>
            </a:r>
          </a:p>
        </p:txBody>
      </p:sp>
      <p:grpSp>
        <p:nvGrpSpPr>
          <p:cNvPr name="Group 3" id="3"/>
          <p:cNvGrpSpPr/>
          <p:nvPr/>
        </p:nvGrpSpPr>
        <p:grpSpPr>
          <a:xfrm rot="0">
            <a:off x="4191000" y="2021274"/>
            <a:ext cx="10820401" cy="7694200"/>
            <a:chOff x="0" y="0"/>
            <a:chExt cx="14427201" cy="10258933"/>
          </a:xfrm>
        </p:grpSpPr>
        <p:sp>
          <p:nvSpPr>
            <p:cNvPr name="Freeform 4" id="4"/>
            <p:cNvSpPr/>
            <p:nvPr/>
          </p:nvSpPr>
          <p:spPr>
            <a:xfrm flipH="false" flipV="false" rot="0">
              <a:off x="0" y="0"/>
              <a:ext cx="14427200" cy="10258933"/>
            </a:xfrm>
            <a:custGeom>
              <a:avLst/>
              <a:gdLst/>
              <a:ahLst/>
              <a:cxnLst/>
              <a:rect r="r" b="b" t="t" l="l"/>
              <a:pathLst>
                <a:path h="10258933" w="14427200">
                  <a:moveTo>
                    <a:pt x="0" y="0"/>
                  </a:moveTo>
                  <a:lnTo>
                    <a:pt x="14427200" y="0"/>
                  </a:lnTo>
                  <a:lnTo>
                    <a:pt x="14427200" y="10258933"/>
                  </a:lnTo>
                  <a:lnTo>
                    <a:pt x="0" y="10258933"/>
                  </a:lnTo>
                  <a:lnTo>
                    <a:pt x="0" y="0"/>
                  </a:lnTo>
                  <a:close/>
                </a:path>
              </a:pathLst>
            </a:custGeom>
            <a:blipFill>
              <a:blip r:embed="rId2"/>
              <a:stretch>
                <a:fillRect l="0" t="-7781" r="0" b="-7781"/>
              </a:stretch>
            </a:blipFill>
          </p:spPr>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158240" y="-30480"/>
            <a:ext cx="8961120" cy="1822504"/>
          </a:xfrm>
          <a:prstGeom prst="rect">
            <a:avLst/>
          </a:prstGeom>
        </p:spPr>
        <p:txBody>
          <a:bodyPr anchor="t" rtlCol="false" tIns="0" lIns="0" bIns="0" rIns="0">
            <a:spAutoFit/>
          </a:bodyPr>
          <a:lstStyle/>
          <a:p>
            <a:pPr algn="l">
              <a:lnSpc>
                <a:spcPts val="10493"/>
              </a:lnSpc>
            </a:pPr>
            <a:r>
              <a:rPr lang="en-US" sz="6000">
                <a:solidFill>
                  <a:srgbClr val="C101FB"/>
                </a:solidFill>
                <a:latin typeface="Bebas Neue Cyrillic"/>
                <a:ea typeface="Bebas Neue Cyrillic"/>
                <a:cs typeface="Bebas Neue Cyrillic"/>
                <a:sym typeface="Bebas Neue Cyrillic"/>
              </a:rPr>
              <a:t>RESULT PAGE</a:t>
            </a:r>
          </a:p>
        </p:txBody>
      </p:sp>
      <p:grpSp>
        <p:nvGrpSpPr>
          <p:cNvPr name="Group 3" id="3"/>
          <p:cNvGrpSpPr/>
          <p:nvPr/>
        </p:nvGrpSpPr>
        <p:grpSpPr>
          <a:xfrm rot="0">
            <a:off x="3810000" y="2552700"/>
            <a:ext cx="11078432" cy="6329458"/>
            <a:chOff x="0" y="0"/>
            <a:chExt cx="14771243" cy="8439277"/>
          </a:xfrm>
        </p:grpSpPr>
        <p:sp>
          <p:nvSpPr>
            <p:cNvPr name="Freeform 4" id="4"/>
            <p:cNvSpPr/>
            <p:nvPr/>
          </p:nvSpPr>
          <p:spPr>
            <a:xfrm flipH="false" flipV="false" rot="0">
              <a:off x="0" y="0"/>
              <a:ext cx="14771243" cy="8439277"/>
            </a:xfrm>
            <a:custGeom>
              <a:avLst/>
              <a:gdLst/>
              <a:ahLst/>
              <a:cxnLst/>
              <a:rect r="r" b="b" t="t" l="l"/>
              <a:pathLst>
                <a:path h="8439277" w="14771243">
                  <a:moveTo>
                    <a:pt x="0" y="0"/>
                  </a:moveTo>
                  <a:lnTo>
                    <a:pt x="14771243" y="0"/>
                  </a:lnTo>
                  <a:lnTo>
                    <a:pt x="14771243" y="8439277"/>
                  </a:lnTo>
                  <a:lnTo>
                    <a:pt x="0" y="8439277"/>
                  </a:lnTo>
                  <a:lnTo>
                    <a:pt x="0" y="0"/>
                  </a:lnTo>
                  <a:close/>
                </a:path>
              </a:pathLst>
            </a:custGeom>
            <a:blipFill>
              <a:blip r:embed="rId2"/>
              <a:stretch>
                <a:fillRect l="-1289" t="0" r="-1289" b="0"/>
              </a:stretch>
            </a:blipFill>
          </p:spPr>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119337" y="7941803"/>
            <a:ext cx="168663" cy="1316497"/>
          </a:xfrm>
          <a:custGeom>
            <a:avLst/>
            <a:gdLst/>
            <a:ahLst/>
            <a:cxnLst/>
            <a:rect r="r" b="b" t="t" l="l"/>
            <a:pathLst>
              <a:path h="1316497" w="168663">
                <a:moveTo>
                  <a:pt x="0" y="0"/>
                </a:moveTo>
                <a:lnTo>
                  <a:pt x="168663" y="0"/>
                </a:lnTo>
                <a:lnTo>
                  <a:pt x="168663" y="1316497"/>
                </a:lnTo>
                <a:lnTo>
                  <a:pt x="0" y="1316497"/>
                </a:lnTo>
                <a:lnTo>
                  <a:pt x="0" y="0"/>
                </a:lnTo>
                <a:close/>
              </a:path>
            </a:pathLst>
          </a:custGeom>
          <a:blipFill>
            <a:blip r:embed="rId2">
              <a:extLst>
                <a:ext uri="{96DAC541-7B7A-43D3-8B79-37D633B846F1}">
                  <asvg:svgBlip xmlns:asvg="http://schemas.microsoft.com/office/drawing/2016/SVG/main" r:embed="rId3"/>
                </a:ext>
              </a:extLst>
            </a:blip>
            <a:stretch>
              <a:fillRect l="-539" t="0" r="-539" b="0"/>
            </a:stretch>
          </a:blipFill>
        </p:spPr>
      </p:sp>
      <p:sp>
        <p:nvSpPr>
          <p:cNvPr name="Freeform 3" id="3"/>
          <p:cNvSpPr/>
          <p:nvPr/>
        </p:nvSpPr>
        <p:spPr>
          <a:xfrm flipH="false" flipV="false" rot="0">
            <a:off x="16230600" y="-48220"/>
            <a:ext cx="1028700" cy="1076920"/>
          </a:xfrm>
          <a:custGeom>
            <a:avLst/>
            <a:gdLst/>
            <a:ahLst/>
            <a:cxnLst/>
            <a:rect r="r" b="b" t="t" l="l"/>
            <a:pathLst>
              <a:path h="1076920" w="1028700">
                <a:moveTo>
                  <a:pt x="0" y="0"/>
                </a:moveTo>
                <a:lnTo>
                  <a:pt x="1028700" y="0"/>
                </a:lnTo>
                <a:lnTo>
                  <a:pt x="1028700" y="1076920"/>
                </a:lnTo>
                <a:lnTo>
                  <a:pt x="0" y="1076920"/>
                </a:lnTo>
                <a:lnTo>
                  <a:pt x="0" y="0"/>
                </a:lnTo>
                <a:close/>
              </a:path>
            </a:pathLst>
          </a:custGeom>
          <a:blipFill>
            <a:blip r:embed="rId4">
              <a:extLst>
                <a:ext uri="{96DAC541-7B7A-43D3-8B79-37D633B846F1}">
                  <asvg:svgBlip xmlns:asvg="http://schemas.microsoft.com/office/drawing/2016/SVG/main" r:embed="rId5"/>
                </a:ext>
              </a:extLst>
            </a:blip>
            <a:stretch>
              <a:fillRect l="0" t="-414" r="0" b="-414"/>
            </a:stretch>
          </a:blipFill>
        </p:spPr>
      </p:sp>
      <p:grpSp>
        <p:nvGrpSpPr>
          <p:cNvPr name="Group 4" id="4"/>
          <p:cNvGrpSpPr/>
          <p:nvPr/>
        </p:nvGrpSpPr>
        <p:grpSpPr>
          <a:xfrm rot="0">
            <a:off x="-2438400" y="6679840"/>
            <a:ext cx="5974556" cy="5974556"/>
            <a:chOff x="0" y="0"/>
            <a:chExt cx="7966075" cy="7966075"/>
          </a:xfrm>
        </p:grpSpPr>
        <p:sp>
          <p:nvSpPr>
            <p:cNvPr name="Freeform 5" id="5"/>
            <p:cNvSpPr/>
            <p:nvPr/>
          </p:nvSpPr>
          <p:spPr>
            <a:xfrm flipH="false" flipV="false" rot="0">
              <a:off x="0" y="0"/>
              <a:ext cx="7966075" cy="7966075"/>
            </a:xfrm>
            <a:custGeom>
              <a:avLst/>
              <a:gdLst/>
              <a:ahLst/>
              <a:cxnLst/>
              <a:rect r="r" b="b" t="t" l="l"/>
              <a:pathLst>
                <a:path h="7966075" w="7966075">
                  <a:moveTo>
                    <a:pt x="0" y="0"/>
                  </a:moveTo>
                  <a:lnTo>
                    <a:pt x="7966075" y="0"/>
                  </a:lnTo>
                  <a:lnTo>
                    <a:pt x="7966075" y="7966075"/>
                  </a:lnTo>
                  <a:lnTo>
                    <a:pt x="0" y="7966075"/>
                  </a:lnTo>
                  <a:lnTo>
                    <a:pt x="0" y="0"/>
                  </a:lnTo>
                  <a:close/>
                </a:path>
              </a:pathLst>
            </a:custGeom>
            <a:blipFill>
              <a:blip r:embed="rId6"/>
              <a:stretch>
                <a:fillRect l="0" t="0" r="0" b="0"/>
              </a:stretch>
            </a:blipFill>
          </p:spPr>
        </p:sp>
      </p:grpSp>
      <p:grpSp>
        <p:nvGrpSpPr>
          <p:cNvPr name="Group 6" id="6"/>
          <p:cNvGrpSpPr/>
          <p:nvPr/>
        </p:nvGrpSpPr>
        <p:grpSpPr>
          <a:xfrm rot="0">
            <a:off x="15879283" y="766647"/>
            <a:ext cx="4817460" cy="4817460"/>
            <a:chOff x="0" y="0"/>
            <a:chExt cx="6423279" cy="6423279"/>
          </a:xfrm>
        </p:grpSpPr>
        <p:sp>
          <p:nvSpPr>
            <p:cNvPr name="Freeform 7" id="7"/>
            <p:cNvSpPr/>
            <p:nvPr/>
          </p:nvSpPr>
          <p:spPr>
            <a:xfrm flipH="false" flipV="false" rot="0">
              <a:off x="0" y="0"/>
              <a:ext cx="6423279" cy="6423279"/>
            </a:xfrm>
            <a:custGeom>
              <a:avLst/>
              <a:gdLst/>
              <a:ahLst/>
              <a:cxnLst/>
              <a:rect r="r" b="b" t="t" l="l"/>
              <a:pathLst>
                <a:path h="6423279" w="6423279">
                  <a:moveTo>
                    <a:pt x="0" y="0"/>
                  </a:moveTo>
                  <a:lnTo>
                    <a:pt x="6423279" y="0"/>
                  </a:lnTo>
                  <a:lnTo>
                    <a:pt x="6423279" y="6423279"/>
                  </a:lnTo>
                  <a:lnTo>
                    <a:pt x="0" y="6423279"/>
                  </a:lnTo>
                  <a:lnTo>
                    <a:pt x="0" y="0"/>
                  </a:lnTo>
                  <a:close/>
                </a:path>
              </a:pathLst>
            </a:custGeom>
            <a:blipFill>
              <a:blip r:embed="rId6"/>
              <a:stretch>
                <a:fillRect l="0" t="0" r="0" b="0"/>
              </a:stretch>
            </a:blipFill>
          </p:spPr>
        </p:sp>
      </p:grpSp>
      <p:grpSp>
        <p:nvGrpSpPr>
          <p:cNvPr name="Group 8" id="8"/>
          <p:cNvGrpSpPr/>
          <p:nvPr/>
        </p:nvGrpSpPr>
        <p:grpSpPr>
          <a:xfrm rot="0">
            <a:off x="3700611" y="-1967240"/>
            <a:ext cx="3504819" cy="3504914"/>
            <a:chOff x="0" y="0"/>
            <a:chExt cx="4673092" cy="4673219"/>
          </a:xfrm>
        </p:grpSpPr>
        <p:sp>
          <p:nvSpPr>
            <p:cNvPr name="Freeform 9" id="9"/>
            <p:cNvSpPr/>
            <p:nvPr/>
          </p:nvSpPr>
          <p:spPr>
            <a:xfrm flipH="false" flipV="false" rot="0">
              <a:off x="0" y="0"/>
              <a:ext cx="4673092" cy="4673219"/>
            </a:xfrm>
            <a:custGeom>
              <a:avLst/>
              <a:gdLst/>
              <a:ahLst/>
              <a:cxnLst/>
              <a:rect r="r" b="b" t="t" l="l"/>
              <a:pathLst>
                <a:path h="4673219" w="4673092">
                  <a:moveTo>
                    <a:pt x="0" y="0"/>
                  </a:moveTo>
                  <a:lnTo>
                    <a:pt x="4673092" y="0"/>
                  </a:lnTo>
                  <a:lnTo>
                    <a:pt x="4673092" y="4673219"/>
                  </a:lnTo>
                  <a:lnTo>
                    <a:pt x="0" y="4673219"/>
                  </a:lnTo>
                  <a:lnTo>
                    <a:pt x="0" y="0"/>
                  </a:lnTo>
                  <a:close/>
                </a:path>
              </a:pathLst>
            </a:custGeom>
            <a:blipFill>
              <a:blip r:embed="rId6"/>
              <a:stretch>
                <a:fillRect l="-1" t="0" r="-1" b="0"/>
              </a:stretch>
            </a:blipFill>
          </p:spPr>
        </p:sp>
      </p:grpSp>
      <p:sp>
        <p:nvSpPr>
          <p:cNvPr name="TextBox 10" id="10"/>
          <p:cNvSpPr txBox="true"/>
          <p:nvPr/>
        </p:nvSpPr>
        <p:spPr>
          <a:xfrm rot="0">
            <a:off x="1028700" y="5996043"/>
            <a:ext cx="5853333" cy="397612"/>
          </a:xfrm>
          <a:prstGeom prst="rect">
            <a:avLst/>
          </a:prstGeom>
        </p:spPr>
        <p:txBody>
          <a:bodyPr anchor="t" rtlCol="false" tIns="0" lIns="0" bIns="0" rIns="0">
            <a:spAutoFit/>
          </a:bodyPr>
          <a:lstStyle/>
          <a:p>
            <a:pPr algn="l">
              <a:lnSpc>
                <a:spcPts val="3077"/>
              </a:lnSpc>
            </a:pPr>
            <a:r>
              <a:rPr lang="en-US" sz="2799">
                <a:solidFill>
                  <a:srgbClr val="5CE1E6"/>
                </a:solidFill>
                <a:latin typeface="Canva Sans"/>
                <a:ea typeface="Canva Sans"/>
                <a:cs typeface="Canva Sans"/>
                <a:sym typeface="Canva Sans"/>
              </a:rPr>
              <a:t>2) LOGIN TABLE</a:t>
            </a:r>
          </a:p>
        </p:txBody>
      </p:sp>
      <p:grpSp>
        <p:nvGrpSpPr>
          <p:cNvPr name="Group 11" id="11"/>
          <p:cNvGrpSpPr/>
          <p:nvPr/>
        </p:nvGrpSpPr>
        <p:grpSpPr>
          <a:xfrm rot="0">
            <a:off x="1249213" y="2737224"/>
            <a:ext cx="11548504" cy="2743065"/>
            <a:chOff x="0" y="0"/>
            <a:chExt cx="19460719" cy="4622419"/>
          </a:xfrm>
        </p:grpSpPr>
        <p:sp>
          <p:nvSpPr>
            <p:cNvPr name="Freeform 12" id="12"/>
            <p:cNvSpPr/>
            <p:nvPr/>
          </p:nvSpPr>
          <p:spPr>
            <a:xfrm flipH="false" flipV="false" rot="0">
              <a:off x="0" y="0"/>
              <a:ext cx="19460718" cy="4622419"/>
            </a:xfrm>
            <a:custGeom>
              <a:avLst/>
              <a:gdLst/>
              <a:ahLst/>
              <a:cxnLst/>
              <a:rect r="r" b="b" t="t" l="l"/>
              <a:pathLst>
                <a:path h="4622419" w="19460718">
                  <a:moveTo>
                    <a:pt x="0" y="0"/>
                  </a:moveTo>
                  <a:lnTo>
                    <a:pt x="19460718" y="0"/>
                  </a:lnTo>
                  <a:lnTo>
                    <a:pt x="19460718" y="4622419"/>
                  </a:lnTo>
                  <a:lnTo>
                    <a:pt x="0" y="4622419"/>
                  </a:lnTo>
                  <a:lnTo>
                    <a:pt x="0" y="0"/>
                  </a:lnTo>
                  <a:close/>
                </a:path>
              </a:pathLst>
            </a:custGeom>
            <a:blipFill>
              <a:blip r:embed="rId7"/>
              <a:stretch>
                <a:fillRect l="0" t="-451" r="0" b="-451"/>
              </a:stretch>
            </a:blipFill>
          </p:spPr>
        </p:sp>
      </p:grpSp>
      <p:grpSp>
        <p:nvGrpSpPr>
          <p:cNvPr name="Group 13" id="13"/>
          <p:cNvGrpSpPr/>
          <p:nvPr/>
        </p:nvGrpSpPr>
        <p:grpSpPr>
          <a:xfrm rot="0">
            <a:off x="3321757" y="6679840"/>
            <a:ext cx="6163599" cy="2653096"/>
            <a:chOff x="0" y="0"/>
            <a:chExt cx="10420916" cy="4485640"/>
          </a:xfrm>
        </p:grpSpPr>
        <p:sp>
          <p:nvSpPr>
            <p:cNvPr name="Freeform 14" id="14"/>
            <p:cNvSpPr/>
            <p:nvPr/>
          </p:nvSpPr>
          <p:spPr>
            <a:xfrm flipH="false" flipV="false" rot="0">
              <a:off x="0" y="0"/>
              <a:ext cx="10420917" cy="4485640"/>
            </a:xfrm>
            <a:custGeom>
              <a:avLst/>
              <a:gdLst/>
              <a:ahLst/>
              <a:cxnLst/>
              <a:rect r="r" b="b" t="t" l="l"/>
              <a:pathLst>
                <a:path h="4485640" w="10420917">
                  <a:moveTo>
                    <a:pt x="0" y="0"/>
                  </a:moveTo>
                  <a:lnTo>
                    <a:pt x="10420917" y="0"/>
                  </a:lnTo>
                  <a:lnTo>
                    <a:pt x="10420917" y="4485640"/>
                  </a:lnTo>
                  <a:lnTo>
                    <a:pt x="0" y="4485640"/>
                  </a:lnTo>
                  <a:lnTo>
                    <a:pt x="0" y="0"/>
                  </a:lnTo>
                  <a:close/>
                </a:path>
              </a:pathLst>
            </a:custGeom>
            <a:blipFill>
              <a:blip r:embed="rId8"/>
              <a:stretch>
                <a:fillRect l="-1148" t="0" r="-1148" b="0"/>
              </a:stretch>
            </a:blipFill>
          </p:spPr>
        </p:sp>
      </p:grpSp>
      <p:sp>
        <p:nvSpPr>
          <p:cNvPr name="TextBox 15" id="15"/>
          <p:cNvSpPr txBox="true"/>
          <p:nvPr/>
        </p:nvSpPr>
        <p:spPr>
          <a:xfrm rot="0">
            <a:off x="983566" y="1782457"/>
            <a:ext cx="2971800" cy="567110"/>
          </a:xfrm>
          <a:prstGeom prst="rect">
            <a:avLst/>
          </a:prstGeom>
        </p:spPr>
        <p:txBody>
          <a:bodyPr anchor="t" rtlCol="false" tIns="0" lIns="0" bIns="0" rIns="0">
            <a:spAutoFit/>
          </a:bodyPr>
          <a:lstStyle/>
          <a:p>
            <a:pPr algn="ctr">
              <a:lnSpc>
                <a:spcPts val="4889"/>
              </a:lnSpc>
              <a:spcBef>
                <a:spcPct val="0"/>
              </a:spcBef>
            </a:pPr>
            <a:r>
              <a:rPr lang="en-US" sz="2796">
                <a:solidFill>
                  <a:srgbClr val="5CE1E6"/>
                </a:solidFill>
                <a:latin typeface="Canva Sans"/>
                <a:ea typeface="Canva Sans"/>
                <a:cs typeface="Canva Sans"/>
                <a:sym typeface="Canva Sans"/>
              </a:rPr>
              <a:t>1</a:t>
            </a:r>
            <a:r>
              <a:rPr lang="en-US" sz="2796">
                <a:solidFill>
                  <a:srgbClr val="5CE1E6"/>
                </a:solidFill>
                <a:latin typeface="Canva Sans"/>
                <a:ea typeface="Canva Sans"/>
                <a:cs typeface="Canva Sans"/>
                <a:sym typeface="Canva Sans"/>
              </a:rPr>
              <a:t>) SIGNUP TABLE</a:t>
            </a:r>
          </a:p>
        </p:txBody>
      </p:sp>
      <p:sp>
        <p:nvSpPr>
          <p:cNvPr name="TextBox 16" id="16"/>
          <p:cNvSpPr txBox="true"/>
          <p:nvPr/>
        </p:nvSpPr>
        <p:spPr>
          <a:xfrm rot="0">
            <a:off x="1028700" y="409965"/>
            <a:ext cx="5516880" cy="1229617"/>
          </a:xfrm>
          <a:prstGeom prst="rect">
            <a:avLst/>
          </a:prstGeom>
        </p:spPr>
        <p:txBody>
          <a:bodyPr anchor="t" rtlCol="false" tIns="0" lIns="0" bIns="0" rIns="0">
            <a:spAutoFit/>
          </a:bodyPr>
          <a:lstStyle/>
          <a:p>
            <a:pPr algn="ctr">
              <a:lnSpc>
                <a:spcPts val="10492"/>
              </a:lnSpc>
              <a:spcBef>
                <a:spcPct val="0"/>
              </a:spcBef>
            </a:pPr>
            <a:r>
              <a:rPr lang="en-US" sz="6000">
                <a:solidFill>
                  <a:srgbClr val="FF914D"/>
                </a:solidFill>
                <a:latin typeface="Bebas Neue Cyrillic"/>
                <a:ea typeface="Bebas Neue Cyrillic"/>
                <a:cs typeface="Bebas Neue Cyrillic"/>
                <a:sym typeface="Bebas Neue Cyrillic"/>
              </a:rPr>
              <a:t>Database Integration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119337" y="7941803"/>
            <a:ext cx="168663" cy="1316497"/>
          </a:xfrm>
          <a:custGeom>
            <a:avLst/>
            <a:gdLst/>
            <a:ahLst/>
            <a:cxnLst/>
            <a:rect r="r" b="b" t="t" l="l"/>
            <a:pathLst>
              <a:path h="1316497" w="168663">
                <a:moveTo>
                  <a:pt x="0" y="0"/>
                </a:moveTo>
                <a:lnTo>
                  <a:pt x="168663" y="0"/>
                </a:lnTo>
                <a:lnTo>
                  <a:pt x="168663" y="1316497"/>
                </a:lnTo>
                <a:lnTo>
                  <a:pt x="0" y="1316497"/>
                </a:lnTo>
                <a:lnTo>
                  <a:pt x="0" y="0"/>
                </a:lnTo>
                <a:close/>
              </a:path>
            </a:pathLst>
          </a:custGeom>
          <a:blipFill>
            <a:blip r:embed="rId2">
              <a:extLst>
                <a:ext uri="{96DAC541-7B7A-43D3-8B79-37D633B846F1}">
                  <asvg:svgBlip xmlns:asvg="http://schemas.microsoft.com/office/drawing/2016/SVG/main" r:embed="rId3"/>
                </a:ext>
              </a:extLst>
            </a:blip>
            <a:stretch>
              <a:fillRect l="-539" t="0" r="-539" b="0"/>
            </a:stretch>
          </a:blipFill>
        </p:spPr>
      </p:sp>
      <p:sp>
        <p:nvSpPr>
          <p:cNvPr name="Freeform 3" id="3"/>
          <p:cNvSpPr/>
          <p:nvPr/>
        </p:nvSpPr>
        <p:spPr>
          <a:xfrm flipH="false" flipV="false" rot="0">
            <a:off x="17983198" y="-148888"/>
            <a:ext cx="237746" cy="4301788"/>
          </a:xfrm>
          <a:custGeom>
            <a:avLst/>
            <a:gdLst/>
            <a:ahLst/>
            <a:cxnLst/>
            <a:rect r="r" b="b" t="t" l="l"/>
            <a:pathLst>
              <a:path h="4301788" w="237746">
                <a:moveTo>
                  <a:pt x="0" y="0"/>
                </a:moveTo>
                <a:lnTo>
                  <a:pt x="237746" y="0"/>
                </a:lnTo>
                <a:lnTo>
                  <a:pt x="237746" y="4301788"/>
                </a:lnTo>
                <a:lnTo>
                  <a:pt x="0" y="4301788"/>
                </a:lnTo>
                <a:lnTo>
                  <a:pt x="0" y="0"/>
                </a:lnTo>
                <a:close/>
              </a:path>
            </a:pathLst>
          </a:custGeom>
          <a:blipFill>
            <a:blip r:embed="rId4">
              <a:extLst>
                <a:ext uri="{96DAC541-7B7A-43D3-8B79-37D633B846F1}">
                  <asvg:svgBlip xmlns:asvg="http://schemas.microsoft.com/office/drawing/2016/SVG/main" r:embed="rId5"/>
                </a:ext>
              </a:extLst>
            </a:blip>
            <a:stretch>
              <a:fillRect l="-38" t="0" r="-38" b="0"/>
            </a:stretch>
          </a:blipFill>
        </p:spPr>
      </p:sp>
      <p:grpSp>
        <p:nvGrpSpPr>
          <p:cNvPr name="Group 4" id="4"/>
          <p:cNvGrpSpPr/>
          <p:nvPr/>
        </p:nvGrpSpPr>
        <p:grpSpPr>
          <a:xfrm rot="0">
            <a:off x="16045462" y="641538"/>
            <a:ext cx="4817460" cy="4817460"/>
            <a:chOff x="0" y="0"/>
            <a:chExt cx="6423279" cy="6423279"/>
          </a:xfrm>
        </p:grpSpPr>
        <p:sp>
          <p:nvSpPr>
            <p:cNvPr name="Freeform 5" id="5"/>
            <p:cNvSpPr/>
            <p:nvPr/>
          </p:nvSpPr>
          <p:spPr>
            <a:xfrm flipH="false" flipV="false" rot="0">
              <a:off x="0" y="0"/>
              <a:ext cx="6423279" cy="6423279"/>
            </a:xfrm>
            <a:custGeom>
              <a:avLst/>
              <a:gdLst/>
              <a:ahLst/>
              <a:cxnLst/>
              <a:rect r="r" b="b" t="t" l="l"/>
              <a:pathLst>
                <a:path h="6423279" w="6423279">
                  <a:moveTo>
                    <a:pt x="0" y="0"/>
                  </a:moveTo>
                  <a:lnTo>
                    <a:pt x="6423279" y="0"/>
                  </a:lnTo>
                  <a:lnTo>
                    <a:pt x="6423279" y="6423279"/>
                  </a:lnTo>
                  <a:lnTo>
                    <a:pt x="0" y="6423279"/>
                  </a:lnTo>
                  <a:lnTo>
                    <a:pt x="0" y="0"/>
                  </a:lnTo>
                  <a:close/>
                </a:path>
              </a:pathLst>
            </a:custGeom>
            <a:blipFill>
              <a:blip r:embed="rId6"/>
              <a:stretch>
                <a:fillRect l="0" t="0" r="0" b="0"/>
              </a:stretch>
            </a:blipFill>
          </p:spPr>
        </p:sp>
      </p:grpSp>
      <p:grpSp>
        <p:nvGrpSpPr>
          <p:cNvPr name="Group 6" id="6"/>
          <p:cNvGrpSpPr/>
          <p:nvPr/>
        </p:nvGrpSpPr>
        <p:grpSpPr>
          <a:xfrm rot="0">
            <a:off x="-914400" y="-848041"/>
            <a:ext cx="3504819" cy="3504914"/>
            <a:chOff x="0" y="0"/>
            <a:chExt cx="4673092" cy="4673219"/>
          </a:xfrm>
        </p:grpSpPr>
        <p:sp>
          <p:nvSpPr>
            <p:cNvPr name="Freeform 7" id="7"/>
            <p:cNvSpPr/>
            <p:nvPr/>
          </p:nvSpPr>
          <p:spPr>
            <a:xfrm flipH="false" flipV="false" rot="0">
              <a:off x="0" y="0"/>
              <a:ext cx="4673092" cy="4673219"/>
            </a:xfrm>
            <a:custGeom>
              <a:avLst/>
              <a:gdLst/>
              <a:ahLst/>
              <a:cxnLst/>
              <a:rect r="r" b="b" t="t" l="l"/>
              <a:pathLst>
                <a:path h="4673219" w="4673092">
                  <a:moveTo>
                    <a:pt x="0" y="0"/>
                  </a:moveTo>
                  <a:lnTo>
                    <a:pt x="4673092" y="0"/>
                  </a:lnTo>
                  <a:lnTo>
                    <a:pt x="4673092" y="4673219"/>
                  </a:lnTo>
                  <a:lnTo>
                    <a:pt x="0" y="4673219"/>
                  </a:lnTo>
                  <a:lnTo>
                    <a:pt x="0" y="0"/>
                  </a:lnTo>
                  <a:close/>
                </a:path>
              </a:pathLst>
            </a:custGeom>
            <a:blipFill>
              <a:blip r:embed="rId6"/>
              <a:stretch>
                <a:fillRect l="-1" t="0" r="-1" b="0"/>
              </a:stretch>
            </a:blipFill>
          </p:spPr>
        </p:sp>
      </p:grpSp>
      <p:sp>
        <p:nvSpPr>
          <p:cNvPr name="Freeform 8" id="8"/>
          <p:cNvSpPr/>
          <p:nvPr/>
        </p:nvSpPr>
        <p:spPr>
          <a:xfrm flipH="false" flipV="false" rot="0">
            <a:off x="1" y="5763147"/>
            <a:ext cx="304800" cy="4523852"/>
          </a:xfrm>
          <a:custGeom>
            <a:avLst/>
            <a:gdLst/>
            <a:ahLst/>
            <a:cxnLst/>
            <a:rect r="r" b="b" t="t" l="l"/>
            <a:pathLst>
              <a:path h="4523852" w="304800">
                <a:moveTo>
                  <a:pt x="0" y="0"/>
                </a:moveTo>
                <a:lnTo>
                  <a:pt x="304800" y="0"/>
                </a:lnTo>
                <a:lnTo>
                  <a:pt x="304800" y="4523852"/>
                </a:lnTo>
                <a:lnTo>
                  <a:pt x="0" y="4523852"/>
                </a:lnTo>
                <a:lnTo>
                  <a:pt x="0" y="0"/>
                </a:lnTo>
                <a:close/>
              </a:path>
            </a:pathLst>
          </a:custGeom>
          <a:blipFill>
            <a:blip r:embed="rId7">
              <a:extLst>
                <a:ext uri="{96DAC541-7B7A-43D3-8B79-37D633B846F1}">
                  <asvg:svgBlip xmlns:asvg="http://schemas.microsoft.com/office/drawing/2016/SVG/main" r:embed="rId8"/>
                </a:ext>
              </a:extLst>
            </a:blip>
            <a:stretch>
              <a:fillRect l="0" t="-5" r="0" b="-5"/>
            </a:stretch>
          </a:blipFill>
        </p:spPr>
      </p:sp>
      <p:sp>
        <p:nvSpPr>
          <p:cNvPr name="TextBox 9" id="9"/>
          <p:cNvSpPr txBox="true"/>
          <p:nvPr/>
        </p:nvSpPr>
        <p:spPr>
          <a:xfrm rot="0">
            <a:off x="-1661160" y="769620"/>
            <a:ext cx="10168128" cy="1841485"/>
          </a:xfrm>
          <a:prstGeom prst="rect">
            <a:avLst/>
          </a:prstGeom>
        </p:spPr>
        <p:txBody>
          <a:bodyPr anchor="t" rtlCol="false" tIns="0" lIns="0" bIns="0" rIns="0">
            <a:spAutoFit/>
          </a:bodyPr>
          <a:lstStyle/>
          <a:p>
            <a:pPr algn="ctr">
              <a:lnSpc>
                <a:spcPts val="5788"/>
              </a:lnSpc>
            </a:pPr>
            <a:r>
              <a:rPr lang="en-US" sz="2799" spc="-93">
                <a:solidFill>
                  <a:srgbClr val="5CE1E6"/>
                </a:solidFill>
                <a:latin typeface="Black Mango"/>
                <a:ea typeface="Black Mango"/>
                <a:cs typeface="Black Mango"/>
                <a:sym typeface="Black Mango"/>
              </a:rPr>
              <a:t>3) HEALTH  DATA TABLE:  </a:t>
            </a:r>
          </a:p>
          <a:p>
            <a:pPr algn="ctr">
              <a:lnSpc>
                <a:spcPts val="5790"/>
              </a:lnSpc>
            </a:pPr>
          </a:p>
        </p:txBody>
      </p:sp>
      <p:grpSp>
        <p:nvGrpSpPr>
          <p:cNvPr name="Group 10" id="10"/>
          <p:cNvGrpSpPr/>
          <p:nvPr/>
        </p:nvGrpSpPr>
        <p:grpSpPr>
          <a:xfrm rot="0">
            <a:off x="1241621" y="3582666"/>
            <a:ext cx="16296035" cy="2612773"/>
            <a:chOff x="0" y="0"/>
            <a:chExt cx="32259364" cy="5172202"/>
          </a:xfrm>
        </p:grpSpPr>
        <p:sp>
          <p:nvSpPr>
            <p:cNvPr name="Freeform 11" id="11"/>
            <p:cNvSpPr/>
            <p:nvPr/>
          </p:nvSpPr>
          <p:spPr>
            <a:xfrm flipH="false" flipV="false" rot="0">
              <a:off x="0" y="0"/>
              <a:ext cx="32259364" cy="5172202"/>
            </a:xfrm>
            <a:custGeom>
              <a:avLst/>
              <a:gdLst/>
              <a:ahLst/>
              <a:cxnLst/>
              <a:rect r="r" b="b" t="t" l="l"/>
              <a:pathLst>
                <a:path h="5172202" w="32259364">
                  <a:moveTo>
                    <a:pt x="0" y="0"/>
                  </a:moveTo>
                  <a:lnTo>
                    <a:pt x="32259364" y="0"/>
                  </a:lnTo>
                  <a:lnTo>
                    <a:pt x="32259364" y="5172202"/>
                  </a:lnTo>
                  <a:lnTo>
                    <a:pt x="0" y="5172202"/>
                  </a:lnTo>
                  <a:lnTo>
                    <a:pt x="0" y="0"/>
                  </a:lnTo>
                  <a:close/>
                </a:path>
              </a:pathLst>
            </a:custGeom>
            <a:blipFill>
              <a:blip r:embed="rId9"/>
              <a:stretch>
                <a:fillRect l="-755" t="0" r="-755" b="0"/>
              </a:stretch>
            </a:blipFill>
          </p:spPr>
        </p:sp>
      </p:grpSp>
      <p:grpSp>
        <p:nvGrpSpPr>
          <p:cNvPr name="Group 12" id="12"/>
          <p:cNvGrpSpPr/>
          <p:nvPr/>
        </p:nvGrpSpPr>
        <p:grpSpPr>
          <a:xfrm rot="0">
            <a:off x="14949313" y="7505867"/>
            <a:ext cx="3504819" cy="3504914"/>
            <a:chOff x="0" y="0"/>
            <a:chExt cx="4673092" cy="4673219"/>
          </a:xfrm>
        </p:grpSpPr>
        <p:sp>
          <p:nvSpPr>
            <p:cNvPr name="Freeform 13" id="13"/>
            <p:cNvSpPr/>
            <p:nvPr/>
          </p:nvSpPr>
          <p:spPr>
            <a:xfrm flipH="false" flipV="false" rot="0">
              <a:off x="0" y="0"/>
              <a:ext cx="4673092" cy="4673219"/>
            </a:xfrm>
            <a:custGeom>
              <a:avLst/>
              <a:gdLst/>
              <a:ahLst/>
              <a:cxnLst/>
              <a:rect r="r" b="b" t="t" l="l"/>
              <a:pathLst>
                <a:path h="4673219" w="4673092">
                  <a:moveTo>
                    <a:pt x="0" y="0"/>
                  </a:moveTo>
                  <a:lnTo>
                    <a:pt x="4673092" y="0"/>
                  </a:lnTo>
                  <a:lnTo>
                    <a:pt x="4673092" y="4673219"/>
                  </a:lnTo>
                  <a:lnTo>
                    <a:pt x="0" y="4673219"/>
                  </a:lnTo>
                  <a:lnTo>
                    <a:pt x="0" y="0"/>
                  </a:lnTo>
                  <a:close/>
                </a:path>
              </a:pathLst>
            </a:custGeom>
            <a:blipFill>
              <a:blip r:embed="rId6"/>
              <a:stretch>
                <a:fillRect l="-1" t="0" r="-1" b="0"/>
              </a:stretch>
            </a:blipFill>
          </p:spPr>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119337" y="7941803"/>
            <a:ext cx="168663" cy="1316497"/>
          </a:xfrm>
          <a:custGeom>
            <a:avLst/>
            <a:gdLst/>
            <a:ahLst/>
            <a:cxnLst/>
            <a:rect r="r" b="b" t="t" l="l"/>
            <a:pathLst>
              <a:path h="1316497" w="168663">
                <a:moveTo>
                  <a:pt x="0" y="0"/>
                </a:moveTo>
                <a:lnTo>
                  <a:pt x="168663" y="0"/>
                </a:lnTo>
                <a:lnTo>
                  <a:pt x="168663" y="1316497"/>
                </a:lnTo>
                <a:lnTo>
                  <a:pt x="0" y="1316497"/>
                </a:lnTo>
                <a:lnTo>
                  <a:pt x="0" y="0"/>
                </a:lnTo>
                <a:close/>
              </a:path>
            </a:pathLst>
          </a:custGeom>
          <a:blipFill>
            <a:blip r:embed="rId2">
              <a:extLst>
                <a:ext uri="{96DAC541-7B7A-43D3-8B79-37D633B846F1}">
                  <asvg:svgBlip xmlns:asvg="http://schemas.microsoft.com/office/drawing/2016/SVG/main" r:embed="rId3"/>
                </a:ext>
              </a:extLst>
            </a:blip>
            <a:stretch>
              <a:fillRect l="-539" t="0" r="-539" b="0"/>
            </a:stretch>
          </a:blipFill>
        </p:spPr>
      </p:sp>
      <p:grpSp>
        <p:nvGrpSpPr>
          <p:cNvPr name="Group 3" id="3"/>
          <p:cNvGrpSpPr/>
          <p:nvPr/>
        </p:nvGrpSpPr>
        <p:grpSpPr>
          <a:xfrm rot="0">
            <a:off x="-1395202" y="7060732"/>
            <a:ext cx="5974556" cy="5974556"/>
            <a:chOff x="0" y="0"/>
            <a:chExt cx="7966075" cy="7966075"/>
          </a:xfrm>
        </p:grpSpPr>
        <p:sp>
          <p:nvSpPr>
            <p:cNvPr name="Freeform 4" id="4"/>
            <p:cNvSpPr/>
            <p:nvPr/>
          </p:nvSpPr>
          <p:spPr>
            <a:xfrm flipH="false" flipV="false" rot="0">
              <a:off x="0" y="0"/>
              <a:ext cx="7966075" cy="7966075"/>
            </a:xfrm>
            <a:custGeom>
              <a:avLst/>
              <a:gdLst/>
              <a:ahLst/>
              <a:cxnLst/>
              <a:rect r="r" b="b" t="t" l="l"/>
              <a:pathLst>
                <a:path h="7966075" w="7966075">
                  <a:moveTo>
                    <a:pt x="0" y="0"/>
                  </a:moveTo>
                  <a:lnTo>
                    <a:pt x="7966075" y="0"/>
                  </a:lnTo>
                  <a:lnTo>
                    <a:pt x="7966075" y="7966075"/>
                  </a:lnTo>
                  <a:lnTo>
                    <a:pt x="0" y="7966075"/>
                  </a:lnTo>
                  <a:lnTo>
                    <a:pt x="0" y="0"/>
                  </a:lnTo>
                  <a:close/>
                </a:path>
              </a:pathLst>
            </a:custGeom>
            <a:blipFill>
              <a:blip r:embed="rId4"/>
              <a:stretch>
                <a:fillRect l="0" t="0" r="0" b="0"/>
              </a:stretch>
            </a:blipFill>
          </p:spPr>
        </p:sp>
      </p:grpSp>
      <p:grpSp>
        <p:nvGrpSpPr>
          <p:cNvPr name="Group 5" id="5"/>
          <p:cNvGrpSpPr/>
          <p:nvPr/>
        </p:nvGrpSpPr>
        <p:grpSpPr>
          <a:xfrm rot="0">
            <a:off x="15879283" y="766647"/>
            <a:ext cx="4817460" cy="4817460"/>
            <a:chOff x="0" y="0"/>
            <a:chExt cx="6423279" cy="6423279"/>
          </a:xfrm>
        </p:grpSpPr>
        <p:sp>
          <p:nvSpPr>
            <p:cNvPr name="Freeform 6" id="6"/>
            <p:cNvSpPr/>
            <p:nvPr/>
          </p:nvSpPr>
          <p:spPr>
            <a:xfrm flipH="false" flipV="false" rot="0">
              <a:off x="0" y="0"/>
              <a:ext cx="6423279" cy="6423279"/>
            </a:xfrm>
            <a:custGeom>
              <a:avLst/>
              <a:gdLst/>
              <a:ahLst/>
              <a:cxnLst/>
              <a:rect r="r" b="b" t="t" l="l"/>
              <a:pathLst>
                <a:path h="6423279" w="6423279">
                  <a:moveTo>
                    <a:pt x="0" y="0"/>
                  </a:moveTo>
                  <a:lnTo>
                    <a:pt x="6423279" y="0"/>
                  </a:lnTo>
                  <a:lnTo>
                    <a:pt x="6423279" y="6423279"/>
                  </a:lnTo>
                  <a:lnTo>
                    <a:pt x="0" y="6423279"/>
                  </a:lnTo>
                  <a:lnTo>
                    <a:pt x="0" y="0"/>
                  </a:lnTo>
                  <a:close/>
                </a:path>
              </a:pathLst>
            </a:custGeom>
            <a:blipFill>
              <a:blip r:embed="rId4"/>
              <a:stretch>
                <a:fillRect l="0" t="0" r="0" b="0"/>
              </a:stretch>
            </a:blipFill>
          </p:spPr>
        </p:sp>
      </p:grpSp>
      <p:grpSp>
        <p:nvGrpSpPr>
          <p:cNvPr name="Group 7" id="7"/>
          <p:cNvGrpSpPr/>
          <p:nvPr/>
        </p:nvGrpSpPr>
        <p:grpSpPr>
          <a:xfrm rot="0">
            <a:off x="3700611" y="-1967240"/>
            <a:ext cx="3504819" cy="3504914"/>
            <a:chOff x="0" y="0"/>
            <a:chExt cx="4673092" cy="4673219"/>
          </a:xfrm>
        </p:grpSpPr>
        <p:sp>
          <p:nvSpPr>
            <p:cNvPr name="Freeform 8" id="8"/>
            <p:cNvSpPr/>
            <p:nvPr/>
          </p:nvSpPr>
          <p:spPr>
            <a:xfrm flipH="false" flipV="false" rot="0">
              <a:off x="0" y="0"/>
              <a:ext cx="4673092" cy="4673219"/>
            </a:xfrm>
            <a:custGeom>
              <a:avLst/>
              <a:gdLst/>
              <a:ahLst/>
              <a:cxnLst/>
              <a:rect r="r" b="b" t="t" l="l"/>
              <a:pathLst>
                <a:path h="4673219" w="4673092">
                  <a:moveTo>
                    <a:pt x="0" y="0"/>
                  </a:moveTo>
                  <a:lnTo>
                    <a:pt x="4673092" y="0"/>
                  </a:lnTo>
                  <a:lnTo>
                    <a:pt x="4673092" y="4673219"/>
                  </a:lnTo>
                  <a:lnTo>
                    <a:pt x="0" y="4673219"/>
                  </a:lnTo>
                  <a:lnTo>
                    <a:pt x="0" y="0"/>
                  </a:lnTo>
                  <a:close/>
                </a:path>
              </a:pathLst>
            </a:custGeom>
            <a:blipFill>
              <a:blip r:embed="rId4"/>
              <a:stretch>
                <a:fillRect l="-1" t="0" r="-1" b="0"/>
              </a:stretch>
            </a:blipFill>
          </p:spPr>
        </p:sp>
      </p:grpSp>
      <p:sp>
        <p:nvSpPr>
          <p:cNvPr name="TextBox 9" id="9"/>
          <p:cNvSpPr txBox="true"/>
          <p:nvPr/>
        </p:nvSpPr>
        <p:spPr>
          <a:xfrm rot="0">
            <a:off x="-554020" y="895350"/>
            <a:ext cx="6239068" cy="1419451"/>
          </a:xfrm>
          <a:prstGeom prst="rect">
            <a:avLst/>
          </a:prstGeom>
        </p:spPr>
        <p:txBody>
          <a:bodyPr anchor="t" rtlCol="false" tIns="0" lIns="0" bIns="0" rIns="0">
            <a:spAutoFit/>
          </a:bodyPr>
          <a:lstStyle/>
          <a:p>
            <a:pPr algn="ctr">
              <a:lnSpc>
                <a:spcPts val="9799"/>
              </a:lnSpc>
            </a:pPr>
            <a:r>
              <a:rPr lang="en-US" sz="6998">
                <a:solidFill>
                  <a:srgbClr val="C101FB"/>
                </a:solidFill>
                <a:latin typeface="Bebas Neue Cyrillic"/>
                <a:ea typeface="Bebas Neue Cyrillic"/>
                <a:cs typeface="Bebas Neue Cyrillic"/>
                <a:sym typeface="Bebas Neue Cyrillic"/>
              </a:rPr>
              <a:t> CONCLUSION</a:t>
            </a:r>
          </a:p>
        </p:txBody>
      </p:sp>
      <p:sp>
        <p:nvSpPr>
          <p:cNvPr name="TextBox 10" id="10"/>
          <p:cNvSpPr txBox="true"/>
          <p:nvPr/>
        </p:nvSpPr>
        <p:spPr>
          <a:xfrm rot="0">
            <a:off x="1592076" y="3780580"/>
            <a:ext cx="13700760" cy="3607054"/>
          </a:xfrm>
          <a:prstGeom prst="rect">
            <a:avLst/>
          </a:prstGeom>
        </p:spPr>
        <p:txBody>
          <a:bodyPr anchor="t" rtlCol="false" tIns="0" lIns="0" bIns="0" rIns="0">
            <a:spAutoFit/>
          </a:bodyPr>
          <a:lstStyle/>
          <a:p>
            <a:pPr algn="ctr">
              <a:lnSpc>
                <a:spcPts val="4748"/>
              </a:lnSpc>
            </a:pPr>
            <a:r>
              <a:rPr lang="en-US" sz="4000" spc="-77">
                <a:solidFill>
                  <a:srgbClr val="FFFFFF"/>
                </a:solidFill>
                <a:latin typeface="Alibaba Sans"/>
                <a:ea typeface="Alibaba Sans"/>
                <a:cs typeface="Alibaba Sans"/>
                <a:sym typeface="Alibaba Sans"/>
              </a:rPr>
              <a:t>Stress detection systems offer insights into stress levels and their effects on health, especially during critical recovery periods like sleep. With accurate stress monitoring, individuals can take proactive steps to improve their well-being, reduce health risks associated with chronic stress, and enhance overall quality of life.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119337" y="7941803"/>
            <a:ext cx="168663" cy="1316497"/>
          </a:xfrm>
          <a:custGeom>
            <a:avLst/>
            <a:gdLst/>
            <a:ahLst/>
            <a:cxnLst/>
            <a:rect r="r" b="b" t="t" l="l"/>
            <a:pathLst>
              <a:path h="1316497" w="168663">
                <a:moveTo>
                  <a:pt x="0" y="0"/>
                </a:moveTo>
                <a:lnTo>
                  <a:pt x="168663" y="0"/>
                </a:lnTo>
                <a:lnTo>
                  <a:pt x="168663" y="1316497"/>
                </a:lnTo>
                <a:lnTo>
                  <a:pt x="0" y="1316497"/>
                </a:lnTo>
                <a:lnTo>
                  <a:pt x="0" y="0"/>
                </a:lnTo>
                <a:close/>
              </a:path>
            </a:pathLst>
          </a:custGeom>
          <a:blipFill>
            <a:blip r:embed="rId2">
              <a:extLst>
                <a:ext uri="{96DAC541-7B7A-43D3-8B79-37D633B846F1}">
                  <asvg:svgBlip xmlns:asvg="http://schemas.microsoft.com/office/drawing/2016/SVG/main" r:embed="rId3"/>
                </a:ext>
              </a:extLst>
            </a:blip>
            <a:stretch>
              <a:fillRect l="-539" t="0" r="-539" b="0"/>
            </a:stretch>
          </a:blipFill>
        </p:spPr>
      </p:sp>
      <p:sp>
        <p:nvSpPr>
          <p:cNvPr name="Freeform 3" id="3"/>
          <p:cNvSpPr/>
          <p:nvPr/>
        </p:nvSpPr>
        <p:spPr>
          <a:xfrm flipH="false" flipV="false" rot="0">
            <a:off x="17410788" y="-48220"/>
            <a:ext cx="708548" cy="4582433"/>
          </a:xfrm>
          <a:custGeom>
            <a:avLst/>
            <a:gdLst/>
            <a:ahLst/>
            <a:cxnLst/>
            <a:rect r="r" b="b" t="t" l="l"/>
            <a:pathLst>
              <a:path h="4582433" w="708548">
                <a:moveTo>
                  <a:pt x="0" y="0"/>
                </a:moveTo>
                <a:lnTo>
                  <a:pt x="708548" y="0"/>
                </a:lnTo>
                <a:lnTo>
                  <a:pt x="708548" y="4582433"/>
                </a:lnTo>
                <a:lnTo>
                  <a:pt x="0" y="4582433"/>
                </a:lnTo>
                <a:lnTo>
                  <a:pt x="0" y="0"/>
                </a:lnTo>
                <a:close/>
              </a:path>
            </a:pathLst>
          </a:custGeom>
          <a:blipFill>
            <a:blip r:embed="rId4">
              <a:extLst>
                <a:ext uri="{96DAC541-7B7A-43D3-8B79-37D633B846F1}">
                  <asvg:svgBlip xmlns:asvg="http://schemas.microsoft.com/office/drawing/2016/SVG/main" r:embed="rId5"/>
                </a:ext>
              </a:extLst>
            </a:blip>
            <a:stretch>
              <a:fillRect l="-316" t="0" r="-316" b="0"/>
            </a:stretch>
          </a:blipFill>
        </p:spPr>
      </p:sp>
      <p:grpSp>
        <p:nvGrpSpPr>
          <p:cNvPr name="Group 4" id="4"/>
          <p:cNvGrpSpPr/>
          <p:nvPr/>
        </p:nvGrpSpPr>
        <p:grpSpPr>
          <a:xfrm rot="0">
            <a:off x="15879283" y="766647"/>
            <a:ext cx="4817460" cy="4817460"/>
            <a:chOff x="0" y="0"/>
            <a:chExt cx="6423279" cy="6423279"/>
          </a:xfrm>
        </p:grpSpPr>
        <p:sp>
          <p:nvSpPr>
            <p:cNvPr name="Freeform 5" id="5"/>
            <p:cNvSpPr/>
            <p:nvPr/>
          </p:nvSpPr>
          <p:spPr>
            <a:xfrm flipH="false" flipV="false" rot="0">
              <a:off x="0" y="0"/>
              <a:ext cx="6423279" cy="6423279"/>
            </a:xfrm>
            <a:custGeom>
              <a:avLst/>
              <a:gdLst/>
              <a:ahLst/>
              <a:cxnLst/>
              <a:rect r="r" b="b" t="t" l="l"/>
              <a:pathLst>
                <a:path h="6423279" w="6423279">
                  <a:moveTo>
                    <a:pt x="0" y="0"/>
                  </a:moveTo>
                  <a:lnTo>
                    <a:pt x="6423279" y="0"/>
                  </a:lnTo>
                  <a:lnTo>
                    <a:pt x="6423279" y="6423279"/>
                  </a:lnTo>
                  <a:lnTo>
                    <a:pt x="0" y="6423279"/>
                  </a:lnTo>
                  <a:lnTo>
                    <a:pt x="0" y="0"/>
                  </a:lnTo>
                  <a:close/>
                </a:path>
              </a:pathLst>
            </a:custGeom>
            <a:blipFill>
              <a:blip r:embed="rId6"/>
              <a:stretch>
                <a:fillRect l="0" t="0" r="0" b="0"/>
              </a:stretch>
            </a:blipFill>
          </p:spPr>
        </p:sp>
      </p:grpSp>
      <p:grpSp>
        <p:nvGrpSpPr>
          <p:cNvPr name="Group 6" id="6"/>
          <p:cNvGrpSpPr/>
          <p:nvPr/>
        </p:nvGrpSpPr>
        <p:grpSpPr>
          <a:xfrm rot="0">
            <a:off x="3700611" y="-1967240"/>
            <a:ext cx="3504819" cy="3504914"/>
            <a:chOff x="0" y="0"/>
            <a:chExt cx="4673092" cy="4673219"/>
          </a:xfrm>
        </p:grpSpPr>
        <p:sp>
          <p:nvSpPr>
            <p:cNvPr name="Freeform 7" id="7"/>
            <p:cNvSpPr/>
            <p:nvPr/>
          </p:nvSpPr>
          <p:spPr>
            <a:xfrm flipH="false" flipV="false" rot="0">
              <a:off x="0" y="0"/>
              <a:ext cx="4673092" cy="4673219"/>
            </a:xfrm>
            <a:custGeom>
              <a:avLst/>
              <a:gdLst/>
              <a:ahLst/>
              <a:cxnLst/>
              <a:rect r="r" b="b" t="t" l="l"/>
              <a:pathLst>
                <a:path h="4673219" w="4673092">
                  <a:moveTo>
                    <a:pt x="0" y="0"/>
                  </a:moveTo>
                  <a:lnTo>
                    <a:pt x="4673092" y="0"/>
                  </a:lnTo>
                  <a:lnTo>
                    <a:pt x="4673092" y="4673219"/>
                  </a:lnTo>
                  <a:lnTo>
                    <a:pt x="0" y="4673219"/>
                  </a:lnTo>
                  <a:lnTo>
                    <a:pt x="0" y="0"/>
                  </a:lnTo>
                  <a:close/>
                </a:path>
              </a:pathLst>
            </a:custGeom>
            <a:blipFill>
              <a:blip r:embed="rId6"/>
              <a:stretch>
                <a:fillRect l="-1" t="0" r="-1" b="0"/>
              </a:stretch>
            </a:blipFill>
          </p:spPr>
        </p:sp>
      </p:grpSp>
      <p:sp>
        <p:nvSpPr>
          <p:cNvPr name="Freeform 8" id="8"/>
          <p:cNvSpPr/>
          <p:nvPr/>
        </p:nvSpPr>
        <p:spPr>
          <a:xfrm flipH="false" flipV="false" rot="0">
            <a:off x="0" y="5095280"/>
            <a:ext cx="880981" cy="5191720"/>
          </a:xfrm>
          <a:custGeom>
            <a:avLst/>
            <a:gdLst/>
            <a:ahLst/>
            <a:cxnLst/>
            <a:rect r="r" b="b" t="t" l="l"/>
            <a:pathLst>
              <a:path h="5191720" w="880981">
                <a:moveTo>
                  <a:pt x="0" y="0"/>
                </a:moveTo>
                <a:lnTo>
                  <a:pt x="880981" y="0"/>
                </a:lnTo>
                <a:lnTo>
                  <a:pt x="880981" y="5191720"/>
                </a:lnTo>
                <a:lnTo>
                  <a:pt x="0" y="5191720"/>
                </a:lnTo>
                <a:lnTo>
                  <a:pt x="0" y="0"/>
                </a:lnTo>
                <a:close/>
              </a:path>
            </a:pathLst>
          </a:custGeom>
          <a:blipFill>
            <a:blip r:embed="rId7">
              <a:extLst>
                <a:ext uri="{96DAC541-7B7A-43D3-8B79-37D633B846F1}">
                  <asvg:svgBlip xmlns:asvg="http://schemas.microsoft.com/office/drawing/2016/SVG/main" r:embed="rId8"/>
                </a:ext>
              </a:extLst>
            </a:blip>
            <a:stretch>
              <a:fillRect l="-188" t="0" r="-188" b="0"/>
            </a:stretch>
          </a:blipFill>
        </p:spPr>
      </p:sp>
      <p:sp>
        <p:nvSpPr>
          <p:cNvPr name="TextBox 9" id="9"/>
          <p:cNvSpPr txBox="true"/>
          <p:nvPr/>
        </p:nvSpPr>
        <p:spPr>
          <a:xfrm rot="0">
            <a:off x="4551092" y="2989774"/>
            <a:ext cx="9335503" cy="4045613"/>
          </a:xfrm>
          <a:prstGeom prst="rect">
            <a:avLst/>
          </a:prstGeom>
        </p:spPr>
        <p:txBody>
          <a:bodyPr anchor="t" rtlCol="false" tIns="0" lIns="0" bIns="0" rIns="0">
            <a:spAutoFit/>
          </a:bodyPr>
          <a:lstStyle/>
          <a:p>
            <a:pPr algn="l">
              <a:lnSpc>
                <a:spcPts val="26841"/>
              </a:lnSpc>
            </a:pPr>
            <a:r>
              <a:rPr lang="en-US" sz="19172">
                <a:solidFill>
                  <a:srgbClr val="FFFFFF"/>
                </a:solidFill>
                <a:latin typeface="Bebas Neue Cyrillic"/>
                <a:ea typeface="Bebas Neue Cyrillic"/>
                <a:cs typeface="Bebas Neue Cyrillic"/>
                <a:sym typeface="Bebas Neue Cyrillic"/>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7983199" y="7289528"/>
            <a:ext cx="253273" cy="2997472"/>
          </a:xfrm>
          <a:custGeom>
            <a:avLst/>
            <a:gdLst/>
            <a:ahLst/>
            <a:cxnLst/>
            <a:rect r="r" b="b" t="t" l="l"/>
            <a:pathLst>
              <a:path h="2997472" w="253273">
                <a:moveTo>
                  <a:pt x="0" y="0"/>
                </a:moveTo>
                <a:lnTo>
                  <a:pt x="253273" y="0"/>
                </a:lnTo>
                <a:lnTo>
                  <a:pt x="253273" y="2997472"/>
                </a:lnTo>
                <a:lnTo>
                  <a:pt x="0" y="2997472"/>
                </a:lnTo>
                <a:lnTo>
                  <a:pt x="0" y="0"/>
                </a:lnTo>
                <a:close/>
              </a:path>
            </a:pathLst>
          </a:custGeom>
          <a:blipFill>
            <a:blip r:embed="rId2">
              <a:extLst>
                <a:ext uri="{96DAC541-7B7A-43D3-8B79-37D633B846F1}">
                  <asvg:svgBlip xmlns:asvg="http://schemas.microsoft.com/office/drawing/2016/SVG/main" r:embed="rId3"/>
                </a:ext>
              </a:extLst>
            </a:blip>
            <a:stretch>
              <a:fillRect l="-721" t="0" r="-721" b="0"/>
            </a:stretch>
          </a:blipFill>
        </p:spPr>
      </p:sp>
      <p:sp>
        <p:nvSpPr>
          <p:cNvPr name="Freeform 3" id="3"/>
          <p:cNvSpPr/>
          <p:nvPr/>
        </p:nvSpPr>
        <p:spPr>
          <a:xfrm flipH="false" flipV="false" rot="0">
            <a:off x="18288" y="-107156"/>
            <a:ext cx="210312" cy="2393156"/>
          </a:xfrm>
          <a:custGeom>
            <a:avLst/>
            <a:gdLst/>
            <a:ahLst/>
            <a:cxnLst/>
            <a:rect r="r" b="b" t="t" l="l"/>
            <a:pathLst>
              <a:path h="2393156" w="210312">
                <a:moveTo>
                  <a:pt x="0" y="0"/>
                </a:moveTo>
                <a:lnTo>
                  <a:pt x="210312" y="0"/>
                </a:lnTo>
                <a:lnTo>
                  <a:pt x="210312" y="2393156"/>
                </a:lnTo>
                <a:lnTo>
                  <a:pt x="0" y="2393156"/>
                </a:lnTo>
                <a:lnTo>
                  <a:pt x="0" y="0"/>
                </a:lnTo>
                <a:close/>
              </a:path>
            </a:pathLst>
          </a:custGeom>
          <a:blipFill>
            <a:blip r:embed="rId4">
              <a:extLst>
                <a:ext uri="{96DAC541-7B7A-43D3-8B79-37D633B846F1}">
                  <asvg:svgBlip xmlns:asvg="http://schemas.microsoft.com/office/drawing/2016/SVG/main" r:embed="rId5"/>
                </a:ext>
              </a:extLst>
            </a:blip>
            <a:stretch>
              <a:fillRect l="-1928" t="0" r="-1928" b="0"/>
            </a:stretch>
          </a:blipFill>
        </p:spPr>
      </p:sp>
      <p:grpSp>
        <p:nvGrpSpPr>
          <p:cNvPr name="Group 4" id="4"/>
          <p:cNvGrpSpPr/>
          <p:nvPr/>
        </p:nvGrpSpPr>
        <p:grpSpPr>
          <a:xfrm rot="0">
            <a:off x="15011400" y="972387"/>
            <a:ext cx="4817460" cy="4817460"/>
            <a:chOff x="0" y="0"/>
            <a:chExt cx="6423279" cy="6423279"/>
          </a:xfrm>
        </p:grpSpPr>
        <p:sp>
          <p:nvSpPr>
            <p:cNvPr name="Freeform 5" id="5"/>
            <p:cNvSpPr/>
            <p:nvPr/>
          </p:nvSpPr>
          <p:spPr>
            <a:xfrm flipH="false" flipV="false" rot="0">
              <a:off x="0" y="0"/>
              <a:ext cx="6423279" cy="6423279"/>
            </a:xfrm>
            <a:custGeom>
              <a:avLst/>
              <a:gdLst/>
              <a:ahLst/>
              <a:cxnLst/>
              <a:rect r="r" b="b" t="t" l="l"/>
              <a:pathLst>
                <a:path h="6423279" w="6423279">
                  <a:moveTo>
                    <a:pt x="0" y="0"/>
                  </a:moveTo>
                  <a:lnTo>
                    <a:pt x="6423279" y="0"/>
                  </a:lnTo>
                  <a:lnTo>
                    <a:pt x="6423279" y="6423279"/>
                  </a:lnTo>
                  <a:lnTo>
                    <a:pt x="0" y="6423279"/>
                  </a:lnTo>
                  <a:lnTo>
                    <a:pt x="0" y="0"/>
                  </a:lnTo>
                  <a:close/>
                </a:path>
              </a:pathLst>
            </a:custGeom>
            <a:blipFill>
              <a:blip r:embed="rId6"/>
              <a:stretch>
                <a:fillRect l="0" t="0" r="0" b="0"/>
              </a:stretch>
            </a:blipFill>
          </p:spPr>
        </p:sp>
      </p:grpSp>
      <p:sp>
        <p:nvSpPr>
          <p:cNvPr name="TextBox 6" id="6"/>
          <p:cNvSpPr txBox="true"/>
          <p:nvPr/>
        </p:nvSpPr>
        <p:spPr>
          <a:xfrm rot="0">
            <a:off x="254364" y="3225292"/>
            <a:ext cx="17779273" cy="3779266"/>
          </a:xfrm>
          <a:prstGeom prst="rect">
            <a:avLst/>
          </a:prstGeom>
        </p:spPr>
        <p:txBody>
          <a:bodyPr anchor="t" rtlCol="false" tIns="0" lIns="0" bIns="0" rIns="0">
            <a:spAutoFit/>
          </a:bodyPr>
          <a:lstStyle/>
          <a:p>
            <a:pPr algn="ctr">
              <a:lnSpc>
                <a:spcPts val="4319"/>
              </a:lnSpc>
            </a:pPr>
            <a:r>
              <a:rPr lang="en-US" sz="3085">
                <a:solidFill>
                  <a:srgbClr val="FFFFFF"/>
                </a:solidFill>
                <a:latin typeface="Canva Sans"/>
                <a:ea typeface="Canva Sans"/>
                <a:cs typeface="Canva Sans"/>
                <a:sym typeface="Canva Sans"/>
              </a:rPr>
              <a:t>Human stress is the body's response to challenging or demanding situations, activating a range of physical and mental reactions aimed at coping with perceived threats.</a:t>
            </a:r>
          </a:p>
          <a:p>
            <a:pPr algn="ctr">
              <a:lnSpc>
                <a:spcPts val="4319"/>
              </a:lnSpc>
            </a:pPr>
            <a:r>
              <a:rPr lang="en-US" sz="3085">
                <a:solidFill>
                  <a:srgbClr val="FFFFFF"/>
                </a:solidFill>
                <a:latin typeface="Canva Sans"/>
                <a:ea typeface="Canva Sans"/>
                <a:cs typeface="Canva Sans"/>
                <a:sym typeface="Canva Sans"/>
              </a:rPr>
              <a:t> </a:t>
            </a:r>
          </a:p>
          <a:p>
            <a:pPr algn="ctr">
              <a:lnSpc>
                <a:spcPts val="4319"/>
              </a:lnSpc>
            </a:pPr>
            <a:r>
              <a:rPr lang="en-US" sz="3085">
                <a:solidFill>
                  <a:srgbClr val="FFFFFF"/>
                </a:solidFill>
                <a:latin typeface="Canva Sans"/>
                <a:ea typeface="Canva Sans"/>
                <a:cs typeface="Canva Sans"/>
                <a:sym typeface="Canva Sans"/>
              </a:rPr>
              <a:t>Stress can influence focus and performance. chronic stress can lead to negative effects on physical and mental health, including anxiety, high blood pressure, sleep disorders, and weakened immunity. Identifying and managing stress is essential for maintaining overall well-being and preventing long-term health issues.</a:t>
            </a:r>
          </a:p>
        </p:txBody>
      </p:sp>
      <p:sp>
        <p:nvSpPr>
          <p:cNvPr name="TextBox 7" id="7"/>
          <p:cNvSpPr txBox="true"/>
          <p:nvPr/>
        </p:nvSpPr>
        <p:spPr>
          <a:xfrm rot="0">
            <a:off x="6817432" y="1438188"/>
            <a:ext cx="3878580" cy="1581323"/>
          </a:xfrm>
          <a:prstGeom prst="rect">
            <a:avLst/>
          </a:prstGeom>
        </p:spPr>
        <p:txBody>
          <a:bodyPr anchor="t" rtlCol="false" tIns="0" lIns="0" bIns="0" rIns="0">
            <a:spAutoFit/>
          </a:bodyPr>
          <a:lstStyle/>
          <a:p>
            <a:pPr algn="ctr">
              <a:lnSpc>
                <a:spcPts val="6286"/>
              </a:lnSpc>
            </a:pPr>
            <a:r>
              <a:rPr lang="en-US" b="true" sz="4490">
                <a:solidFill>
                  <a:srgbClr val="AE28D6"/>
                </a:solidFill>
                <a:latin typeface="Brixton Sans Bold"/>
                <a:ea typeface="Brixton Sans Bold"/>
                <a:cs typeface="Brixton Sans Bold"/>
                <a:sym typeface="Brixton Sans Bold"/>
              </a:rPr>
              <a:t>INTRODUCTION</a:t>
            </a:r>
          </a:p>
          <a:p>
            <a:pPr algn="ctr">
              <a:lnSpc>
                <a:spcPts val="6287"/>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119337" y="7941803"/>
            <a:ext cx="168663" cy="1316497"/>
          </a:xfrm>
          <a:custGeom>
            <a:avLst/>
            <a:gdLst/>
            <a:ahLst/>
            <a:cxnLst/>
            <a:rect r="r" b="b" t="t" l="l"/>
            <a:pathLst>
              <a:path h="1316497" w="168663">
                <a:moveTo>
                  <a:pt x="0" y="0"/>
                </a:moveTo>
                <a:lnTo>
                  <a:pt x="168663" y="0"/>
                </a:lnTo>
                <a:lnTo>
                  <a:pt x="168663" y="1316497"/>
                </a:lnTo>
                <a:lnTo>
                  <a:pt x="0" y="1316497"/>
                </a:lnTo>
                <a:lnTo>
                  <a:pt x="0" y="0"/>
                </a:lnTo>
                <a:close/>
              </a:path>
            </a:pathLst>
          </a:custGeom>
          <a:blipFill>
            <a:blip r:embed="rId2">
              <a:extLst>
                <a:ext uri="{96DAC541-7B7A-43D3-8B79-37D633B846F1}">
                  <asvg:svgBlip xmlns:asvg="http://schemas.microsoft.com/office/drawing/2016/SVG/main" r:embed="rId3"/>
                </a:ext>
              </a:extLst>
            </a:blip>
            <a:stretch>
              <a:fillRect l="-539" t="0" r="-539" b="0"/>
            </a:stretch>
          </a:blipFill>
        </p:spPr>
      </p:sp>
      <p:grpSp>
        <p:nvGrpSpPr>
          <p:cNvPr name="Group 3" id="3"/>
          <p:cNvGrpSpPr/>
          <p:nvPr/>
        </p:nvGrpSpPr>
        <p:grpSpPr>
          <a:xfrm rot="0">
            <a:off x="15879283" y="766647"/>
            <a:ext cx="4817460" cy="4817460"/>
            <a:chOff x="0" y="0"/>
            <a:chExt cx="6423279" cy="6423279"/>
          </a:xfrm>
        </p:grpSpPr>
        <p:sp>
          <p:nvSpPr>
            <p:cNvPr name="Freeform 4" id="4"/>
            <p:cNvSpPr/>
            <p:nvPr/>
          </p:nvSpPr>
          <p:spPr>
            <a:xfrm flipH="false" flipV="false" rot="0">
              <a:off x="0" y="0"/>
              <a:ext cx="6423279" cy="6423279"/>
            </a:xfrm>
            <a:custGeom>
              <a:avLst/>
              <a:gdLst/>
              <a:ahLst/>
              <a:cxnLst/>
              <a:rect r="r" b="b" t="t" l="l"/>
              <a:pathLst>
                <a:path h="6423279" w="6423279">
                  <a:moveTo>
                    <a:pt x="0" y="0"/>
                  </a:moveTo>
                  <a:lnTo>
                    <a:pt x="6423279" y="0"/>
                  </a:lnTo>
                  <a:lnTo>
                    <a:pt x="6423279" y="6423279"/>
                  </a:lnTo>
                  <a:lnTo>
                    <a:pt x="0" y="6423279"/>
                  </a:lnTo>
                  <a:lnTo>
                    <a:pt x="0" y="0"/>
                  </a:lnTo>
                  <a:close/>
                </a:path>
              </a:pathLst>
            </a:custGeom>
            <a:blipFill>
              <a:blip r:embed="rId4"/>
              <a:stretch>
                <a:fillRect l="0" t="0" r="0" b="0"/>
              </a:stretch>
            </a:blipFill>
          </p:spPr>
        </p:sp>
      </p:grpSp>
      <p:sp>
        <p:nvSpPr>
          <p:cNvPr name="Freeform 5" id="5"/>
          <p:cNvSpPr/>
          <p:nvPr/>
        </p:nvSpPr>
        <p:spPr>
          <a:xfrm flipH="false" flipV="false" rot="0">
            <a:off x="16230600" y="-48220"/>
            <a:ext cx="1028700" cy="1076920"/>
          </a:xfrm>
          <a:custGeom>
            <a:avLst/>
            <a:gdLst/>
            <a:ahLst/>
            <a:cxnLst/>
            <a:rect r="r" b="b" t="t" l="l"/>
            <a:pathLst>
              <a:path h="1076920" w="1028700">
                <a:moveTo>
                  <a:pt x="0" y="0"/>
                </a:moveTo>
                <a:lnTo>
                  <a:pt x="1028700" y="0"/>
                </a:lnTo>
                <a:lnTo>
                  <a:pt x="1028700" y="1076920"/>
                </a:lnTo>
                <a:lnTo>
                  <a:pt x="0" y="1076920"/>
                </a:lnTo>
                <a:lnTo>
                  <a:pt x="0" y="0"/>
                </a:lnTo>
                <a:close/>
              </a:path>
            </a:pathLst>
          </a:custGeom>
          <a:blipFill>
            <a:blip r:embed="rId5">
              <a:extLst>
                <a:ext uri="{96DAC541-7B7A-43D3-8B79-37D633B846F1}">
                  <asvg:svgBlip xmlns:asvg="http://schemas.microsoft.com/office/drawing/2016/SVG/main" r:embed="rId6"/>
                </a:ext>
              </a:extLst>
            </a:blip>
            <a:stretch>
              <a:fillRect l="0" t="-414" r="0" b="-414"/>
            </a:stretch>
          </a:blipFill>
        </p:spPr>
      </p:sp>
      <p:grpSp>
        <p:nvGrpSpPr>
          <p:cNvPr name="Group 6" id="6"/>
          <p:cNvGrpSpPr/>
          <p:nvPr/>
        </p:nvGrpSpPr>
        <p:grpSpPr>
          <a:xfrm rot="0">
            <a:off x="-1395202" y="7060732"/>
            <a:ext cx="5974556" cy="5974556"/>
            <a:chOff x="0" y="0"/>
            <a:chExt cx="7966075" cy="7966075"/>
          </a:xfrm>
        </p:grpSpPr>
        <p:sp>
          <p:nvSpPr>
            <p:cNvPr name="Freeform 7" id="7"/>
            <p:cNvSpPr/>
            <p:nvPr/>
          </p:nvSpPr>
          <p:spPr>
            <a:xfrm flipH="false" flipV="false" rot="0">
              <a:off x="0" y="0"/>
              <a:ext cx="7966075" cy="7966075"/>
            </a:xfrm>
            <a:custGeom>
              <a:avLst/>
              <a:gdLst/>
              <a:ahLst/>
              <a:cxnLst/>
              <a:rect r="r" b="b" t="t" l="l"/>
              <a:pathLst>
                <a:path h="7966075" w="7966075">
                  <a:moveTo>
                    <a:pt x="0" y="0"/>
                  </a:moveTo>
                  <a:lnTo>
                    <a:pt x="7966075" y="0"/>
                  </a:lnTo>
                  <a:lnTo>
                    <a:pt x="7966075" y="7966075"/>
                  </a:lnTo>
                  <a:lnTo>
                    <a:pt x="0" y="7966075"/>
                  </a:lnTo>
                  <a:lnTo>
                    <a:pt x="0" y="0"/>
                  </a:lnTo>
                  <a:close/>
                </a:path>
              </a:pathLst>
            </a:custGeom>
            <a:blipFill>
              <a:blip r:embed="rId4"/>
              <a:stretch>
                <a:fillRect l="0" t="0" r="0" b="0"/>
              </a:stretch>
            </a:blipFill>
          </p:spPr>
        </p:sp>
      </p:grpSp>
      <p:grpSp>
        <p:nvGrpSpPr>
          <p:cNvPr name="Group 8" id="8"/>
          <p:cNvGrpSpPr/>
          <p:nvPr/>
        </p:nvGrpSpPr>
        <p:grpSpPr>
          <a:xfrm rot="0">
            <a:off x="3700611" y="-1967240"/>
            <a:ext cx="3504819" cy="3504914"/>
            <a:chOff x="0" y="0"/>
            <a:chExt cx="4673092" cy="4673219"/>
          </a:xfrm>
        </p:grpSpPr>
        <p:sp>
          <p:nvSpPr>
            <p:cNvPr name="Freeform 9" id="9"/>
            <p:cNvSpPr/>
            <p:nvPr/>
          </p:nvSpPr>
          <p:spPr>
            <a:xfrm flipH="false" flipV="false" rot="0">
              <a:off x="0" y="0"/>
              <a:ext cx="4673092" cy="4673219"/>
            </a:xfrm>
            <a:custGeom>
              <a:avLst/>
              <a:gdLst/>
              <a:ahLst/>
              <a:cxnLst/>
              <a:rect r="r" b="b" t="t" l="l"/>
              <a:pathLst>
                <a:path h="4673219" w="4673092">
                  <a:moveTo>
                    <a:pt x="0" y="0"/>
                  </a:moveTo>
                  <a:lnTo>
                    <a:pt x="4673092" y="0"/>
                  </a:lnTo>
                  <a:lnTo>
                    <a:pt x="4673092" y="4673219"/>
                  </a:lnTo>
                  <a:lnTo>
                    <a:pt x="0" y="4673219"/>
                  </a:lnTo>
                  <a:lnTo>
                    <a:pt x="0" y="0"/>
                  </a:lnTo>
                  <a:close/>
                </a:path>
              </a:pathLst>
            </a:custGeom>
            <a:blipFill>
              <a:blip r:embed="rId4"/>
              <a:stretch>
                <a:fillRect l="-1" t="0" r="-1" b="0"/>
              </a:stretch>
            </a:blipFill>
          </p:spPr>
        </p:sp>
      </p:grpSp>
      <p:sp>
        <p:nvSpPr>
          <p:cNvPr name="TextBox 10" id="10"/>
          <p:cNvSpPr txBox="true"/>
          <p:nvPr/>
        </p:nvSpPr>
        <p:spPr>
          <a:xfrm rot="0">
            <a:off x="4736870" y="633297"/>
            <a:ext cx="7894475" cy="1193622"/>
          </a:xfrm>
          <a:prstGeom prst="rect">
            <a:avLst/>
          </a:prstGeom>
        </p:spPr>
        <p:txBody>
          <a:bodyPr anchor="t" rtlCol="false" tIns="0" lIns="0" bIns="0" rIns="0">
            <a:spAutoFit/>
          </a:bodyPr>
          <a:lstStyle/>
          <a:p>
            <a:pPr algn="ctr">
              <a:lnSpc>
                <a:spcPts val="9799"/>
              </a:lnSpc>
            </a:pPr>
            <a:r>
              <a:rPr lang="en-US" sz="6998">
                <a:solidFill>
                  <a:srgbClr val="C101FB"/>
                </a:solidFill>
                <a:latin typeface="Bebas Neue Cyrillic"/>
                <a:ea typeface="Bebas Neue Cyrillic"/>
                <a:cs typeface="Bebas Neue Cyrillic"/>
                <a:sym typeface="Bebas Neue Cyrillic"/>
              </a:rPr>
              <a:t>Problem Statement</a:t>
            </a:r>
          </a:p>
        </p:txBody>
      </p:sp>
      <p:sp>
        <p:nvSpPr>
          <p:cNvPr name="TextBox 11" id="11"/>
          <p:cNvSpPr txBox="true"/>
          <p:nvPr/>
        </p:nvSpPr>
        <p:spPr>
          <a:xfrm rot="0">
            <a:off x="370446" y="3889262"/>
            <a:ext cx="17566266" cy="3519806"/>
          </a:xfrm>
          <a:prstGeom prst="rect">
            <a:avLst/>
          </a:prstGeom>
        </p:spPr>
        <p:txBody>
          <a:bodyPr anchor="t" rtlCol="false" tIns="0" lIns="0" bIns="0" rIns="0">
            <a:spAutoFit/>
          </a:bodyPr>
          <a:lstStyle/>
          <a:p>
            <a:pPr algn="ctr">
              <a:lnSpc>
                <a:spcPts val="6159"/>
              </a:lnSpc>
            </a:pPr>
            <a:r>
              <a:rPr lang="en-US" sz="4399">
                <a:solidFill>
                  <a:srgbClr val="FFFFFF"/>
                </a:solidFill>
                <a:latin typeface="Open Sans"/>
                <a:ea typeface="Open Sans"/>
                <a:cs typeface="Open Sans"/>
                <a:sym typeface="Open Sans"/>
              </a:rPr>
              <a:t>This project aims to build a system that detects human stress levels during sleep using physiological data. An Artificial Neural Network (ANN) is trained to classify sleep data as "Stressed" or "Not Stressed”.</a:t>
            </a:r>
          </a:p>
          <a:p>
            <a:pPr algn="ctr">
              <a:lnSpc>
                <a:spcPts val="219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119337" y="7941803"/>
            <a:ext cx="168663" cy="1316497"/>
          </a:xfrm>
          <a:custGeom>
            <a:avLst/>
            <a:gdLst/>
            <a:ahLst/>
            <a:cxnLst/>
            <a:rect r="r" b="b" t="t" l="l"/>
            <a:pathLst>
              <a:path h="1316497" w="168663">
                <a:moveTo>
                  <a:pt x="0" y="0"/>
                </a:moveTo>
                <a:lnTo>
                  <a:pt x="168663" y="0"/>
                </a:lnTo>
                <a:lnTo>
                  <a:pt x="168663" y="1316497"/>
                </a:lnTo>
                <a:lnTo>
                  <a:pt x="0" y="1316497"/>
                </a:lnTo>
                <a:lnTo>
                  <a:pt x="0" y="0"/>
                </a:lnTo>
                <a:close/>
              </a:path>
            </a:pathLst>
          </a:custGeom>
          <a:blipFill>
            <a:blip r:embed="rId2">
              <a:extLst>
                <a:ext uri="{96DAC541-7B7A-43D3-8B79-37D633B846F1}">
                  <asvg:svgBlip xmlns:asvg="http://schemas.microsoft.com/office/drawing/2016/SVG/main" r:embed="rId3"/>
                </a:ext>
              </a:extLst>
            </a:blip>
            <a:stretch>
              <a:fillRect l="-539" t="0" r="-539" b="0"/>
            </a:stretch>
          </a:blipFill>
        </p:spPr>
      </p:sp>
      <p:grpSp>
        <p:nvGrpSpPr>
          <p:cNvPr name="Group 3" id="3"/>
          <p:cNvGrpSpPr/>
          <p:nvPr/>
        </p:nvGrpSpPr>
        <p:grpSpPr>
          <a:xfrm rot="0">
            <a:off x="15879283" y="766647"/>
            <a:ext cx="4817460" cy="4817460"/>
            <a:chOff x="0" y="0"/>
            <a:chExt cx="6423279" cy="6423279"/>
          </a:xfrm>
        </p:grpSpPr>
        <p:sp>
          <p:nvSpPr>
            <p:cNvPr name="Freeform 4" id="4"/>
            <p:cNvSpPr/>
            <p:nvPr/>
          </p:nvSpPr>
          <p:spPr>
            <a:xfrm flipH="false" flipV="false" rot="0">
              <a:off x="0" y="0"/>
              <a:ext cx="6423279" cy="6423279"/>
            </a:xfrm>
            <a:custGeom>
              <a:avLst/>
              <a:gdLst/>
              <a:ahLst/>
              <a:cxnLst/>
              <a:rect r="r" b="b" t="t" l="l"/>
              <a:pathLst>
                <a:path h="6423279" w="6423279">
                  <a:moveTo>
                    <a:pt x="0" y="0"/>
                  </a:moveTo>
                  <a:lnTo>
                    <a:pt x="6423279" y="0"/>
                  </a:lnTo>
                  <a:lnTo>
                    <a:pt x="6423279" y="6423279"/>
                  </a:lnTo>
                  <a:lnTo>
                    <a:pt x="0" y="6423279"/>
                  </a:lnTo>
                  <a:lnTo>
                    <a:pt x="0" y="0"/>
                  </a:lnTo>
                  <a:close/>
                </a:path>
              </a:pathLst>
            </a:custGeom>
            <a:blipFill>
              <a:blip r:embed="rId4"/>
              <a:stretch>
                <a:fillRect l="0" t="0" r="0" b="0"/>
              </a:stretch>
            </a:blipFill>
          </p:spPr>
        </p:sp>
      </p:grpSp>
      <p:grpSp>
        <p:nvGrpSpPr>
          <p:cNvPr name="Group 5" id="5"/>
          <p:cNvGrpSpPr/>
          <p:nvPr/>
        </p:nvGrpSpPr>
        <p:grpSpPr>
          <a:xfrm rot="0">
            <a:off x="-1395202" y="7060732"/>
            <a:ext cx="5974556" cy="5974556"/>
            <a:chOff x="0" y="0"/>
            <a:chExt cx="7966075" cy="7966075"/>
          </a:xfrm>
        </p:grpSpPr>
        <p:sp>
          <p:nvSpPr>
            <p:cNvPr name="Freeform 6" id="6"/>
            <p:cNvSpPr/>
            <p:nvPr/>
          </p:nvSpPr>
          <p:spPr>
            <a:xfrm flipH="false" flipV="false" rot="0">
              <a:off x="0" y="0"/>
              <a:ext cx="7966075" cy="7966075"/>
            </a:xfrm>
            <a:custGeom>
              <a:avLst/>
              <a:gdLst/>
              <a:ahLst/>
              <a:cxnLst/>
              <a:rect r="r" b="b" t="t" l="l"/>
              <a:pathLst>
                <a:path h="7966075" w="7966075">
                  <a:moveTo>
                    <a:pt x="0" y="0"/>
                  </a:moveTo>
                  <a:lnTo>
                    <a:pt x="7966075" y="0"/>
                  </a:lnTo>
                  <a:lnTo>
                    <a:pt x="7966075" y="7966075"/>
                  </a:lnTo>
                  <a:lnTo>
                    <a:pt x="0" y="7966075"/>
                  </a:lnTo>
                  <a:lnTo>
                    <a:pt x="0" y="0"/>
                  </a:lnTo>
                  <a:close/>
                </a:path>
              </a:pathLst>
            </a:custGeom>
            <a:blipFill>
              <a:blip r:embed="rId4"/>
              <a:stretch>
                <a:fillRect l="0" t="0" r="0" b="0"/>
              </a:stretch>
            </a:blipFill>
          </p:spPr>
        </p:sp>
      </p:grpSp>
      <p:grpSp>
        <p:nvGrpSpPr>
          <p:cNvPr name="Group 7" id="7"/>
          <p:cNvGrpSpPr/>
          <p:nvPr/>
        </p:nvGrpSpPr>
        <p:grpSpPr>
          <a:xfrm rot="0">
            <a:off x="4757620" y="2027752"/>
            <a:ext cx="12546045" cy="3471577"/>
            <a:chOff x="0" y="0"/>
            <a:chExt cx="16728060" cy="4628769"/>
          </a:xfrm>
        </p:grpSpPr>
        <p:sp>
          <p:nvSpPr>
            <p:cNvPr name="Freeform 8" id="8"/>
            <p:cNvSpPr/>
            <p:nvPr/>
          </p:nvSpPr>
          <p:spPr>
            <a:xfrm flipH="false" flipV="false" rot="0">
              <a:off x="0" y="0"/>
              <a:ext cx="16728060" cy="4628769"/>
            </a:xfrm>
            <a:custGeom>
              <a:avLst/>
              <a:gdLst/>
              <a:ahLst/>
              <a:cxnLst/>
              <a:rect r="r" b="b" t="t" l="l"/>
              <a:pathLst>
                <a:path h="4628769" w="16728060">
                  <a:moveTo>
                    <a:pt x="0" y="0"/>
                  </a:moveTo>
                  <a:lnTo>
                    <a:pt x="16728060" y="0"/>
                  </a:lnTo>
                  <a:lnTo>
                    <a:pt x="16728060" y="4628769"/>
                  </a:lnTo>
                  <a:lnTo>
                    <a:pt x="0" y="4628769"/>
                  </a:lnTo>
                  <a:close/>
                </a:path>
              </a:pathLst>
            </a:custGeom>
            <a:gradFill rotWithShape="true">
              <a:gsLst>
                <a:gs pos="0">
                  <a:srgbClr val="003A89">
                    <a:alpha val="100000"/>
                  </a:srgbClr>
                </a:gs>
                <a:gs pos="100000">
                  <a:srgbClr val="C700FF">
                    <a:alpha val="100000"/>
                  </a:srgbClr>
                </a:gs>
              </a:gsLst>
              <a:lin ang="2700000"/>
            </a:gradFill>
          </p:spPr>
        </p:sp>
      </p:grpSp>
      <p:sp>
        <p:nvSpPr>
          <p:cNvPr name="TextBox 9" id="9"/>
          <p:cNvSpPr txBox="true"/>
          <p:nvPr/>
        </p:nvSpPr>
        <p:spPr>
          <a:xfrm rot="0">
            <a:off x="4808420" y="1954132"/>
            <a:ext cx="12444410" cy="3202978"/>
          </a:xfrm>
          <a:prstGeom prst="rect">
            <a:avLst/>
          </a:prstGeom>
        </p:spPr>
        <p:txBody>
          <a:bodyPr anchor="t" rtlCol="false" tIns="0" lIns="0" bIns="0" rIns="0">
            <a:spAutoFit/>
          </a:bodyPr>
          <a:lstStyle/>
          <a:p>
            <a:pPr algn="ctr">
              <a:lnSpc>
                <a:spcPts val="3359"/>
              </a:lnSpc>
            </a:pPr>
            <a:r>
              <a:rPr lang="en-US" sz="2399">
                <a:solidFill>
                  <a:srgbClr val="FFFFFF"/>
                </a:solidFill>
                <a:latin typeface="Canva Sans"/>
                <a:ea typeface="Canva Sans"/>
                <a:cs typeface="Canva Sans"/>
                <a:sym typeface="Canva Sans"/>
              </a:rPr>
              <a:t>Visual Studio Code is a lightweight but powerful source code editor that supports a wide range of programming languages, including Python, R, and Java.</a:t>
            </a:r>
          </a:p>
          <a:p>
            <a:pPr algn="ctr">
              <a:lnSpc>
                <a:spcPts val="3359"/>
              </a:lnSpc>
            </a:pPr>
          </a:p>
          <a:p>
            <a:pPr algn="ctr">
              <a:lnSpc>
                <a:spcPts val="3359"/>
              </a:lnSpc>
            </a:pPr>
            <a:r>
              <a:rPr lang="en-US" sz="2399">
                <a:solidFill>
                  <a:srgbClr val="FFFFFF"/>
                </a:solidFill>
                <a:latin typeface="Canva Sans"/>
                <a:ea typeface="Canva Sans"/>
                <a:cs typeface="Canva Sans"/>
                <a:sym typeface="Canva Sans"/>
              </a:rPr>
              <a:t>Features include extensive library of extensions in the VS Code Marketplace to add tools, themes, and functionality.</a:t>
            </a:r>
          </a:p>
          <a:p>
            <a:pPr algn="ctr">
              <a:lnSpc>
                <a:spcPts val="3359"/>
              </a:lnSpc>
            </a:pPr>
            <a:r>
              <a:rPr lang="en-US" sz="2399">
                <a:solidFill>
                  <a:srgbClr val="FFFFFF"/>
                </a:solidFill>
                <a:latin typeface="Canva Sans"/>
                <a:ea typeface="Canva Sans"/>
                <a:cs typeface="Canva Sans"/>
                <a:sym typeface="Canva Sans"/>
              </a:rPr>
              <a:t>Customizable keybindings, themes, and workspace settings. </a:t>
            </a:r>
          </a:p>
          <a:p>
            <a:pPr algn="ctr">
              <a:lnSpc>
                <a:spcPts val="2658"/>
              </a:lnSpc>
            </a:pPr>
          </a:p>
          <a:p>
            <a:pPr algn="ctr">
              <a:lnSpc>
                <a:spcPts val="2658"/>
              </a:lnSpc>
            </a:pPr>
          </a:p>
        </p:txBody>
      </p:sp>
      <p:grpSp>
        <p:nvGrpSpPr>
          <p:cNvPr name="Group 10" id="10"/>
          <p:cNvGrpSpPr/>
          <p:nvPr/>
        </p:nvGrpSpPr>
        <p:grpSpPr>
          <a:xfrm rot="0">
            <a:off x="3700611" y="-1967240"/>
            <a:ext cx="3504819" cy="3504914"/>
            <a:chOff x="0" y="0"/>
            <a:chExt cx="4673092" cy="4673219"/>
          </a:xfrm>
        </p:grpSpPr>
        <p:sp>
          <p:nvSpPr>
            <p:cNvPr name="Freeform 11" id="11"/>
            <p:cNvSpPr/>
            <p:nvPr/>
          </p:nvSpPr>
          <p:spPr>
            <a:xfrm flipH="false" flipV="false" rot="0">
              <a:off x="0" y="0"/>
              <a:ext cx="4673092" cy="4673219"/>
            </a:xfrm>
            <a:custGeom>
              <a:avLst/>
              <a:gdLst/>
              <a:ahLst/>
              <a:cxnLst/>
              <a:rect r="r" b="b" t="t" l="l"/>
              <a:pathLst>
                <a:path h="4673219" w="4673092">
                  <a:moveTo>
                    <a:pt x="0" y="0"/>
                  </a:moveTo>
                  <a:lnTo>
                    <a:pt x="4673092" y="0"/>
                  </a:lnTo>
                  <a:lnTo>
                    <a:pt x="4673092" y="4673219"/>
                  </a:lnTo>
                  <a:lnTo>
                    <a:pt x="0" y="4673219"/>
                  </a:lnTo>
                  <a:lnTo>
                    <a:pt x="0" y="0"/>
                  </a:lnTo>
                  <a:close/>
                </a:path>
              </a:pathLst>
            </a:custGeom>
            <a:blipFill>
              <a:blip r:embed="rId4"/>
              <a:stretch>
                <a:fillRect l="-1" t="0" r="-1" b="0"/>
              </a:stretch>
            </a:blipFill>
          </p:spPr>
        </p:sp>
      </p:grpSp>
      <p:grpSp>
        <p:nvGrpSpPr>
          <p:cNvPr name="Group 12" id="12"/>
          <p:cNvGrpSpPr/>
          <p:nvPr/>
        </p:nvGrpSpPr>
        <p:grpSpPr>
          <a:xfrm rot="0">
            <a:off x="1079500" y="2027752"/>
            <a:ext cx="3678137" cy="3471577"/>
            <a:chOff x="0" y="0"/>
            <a:chExt cx="4904182" cy="4628769"/>
          </a:xfrm>
        </p:grpSpPr>
        <p:sp>
          <p:nvSpPr>
            <p:cNvPr name="Freeform 13" id="13"/>
            <p:cNvSpPr/>
            <p:nvPr/>
          </p:nvSpPr>
          <p:spPr>
            <a:xfrm flipH="false" flipV="false" rot="0">
              <a:off x="0" y="0"/>
              <a:ext cx="4904182" cy="4628769"/>
            </a:xfrm>
            <a:custGeom>
              <a:avLst/>
              <a:gdLst/>
              <a:ahLst/>
              <a:cxnLst/>
              <a:rect r="r" b="b" t="t" l="l"/>
              <a:pathLst>
                <a:path h="4628769" w="4904182">
                  <a:moveTo>
                    <a:pt x="0" y="4628769"/>
                  </a:moveTo>
                  <a:lnTo>
                    <a:pt x="569880" y="0"/>
                  </a:lnTo>
                  <a:lnTo>
                    <a:pt x="4904182" y="0"/>
                  </a:lnTo>
                  <a:lnTo>
                    <a:pt x="4334302" y="4628769"/>
                  </a:lnTo>
                  <a:close/>
                </a:path>
              </a:pathLst>
            </a:custGeom>
            <a:blipFill>
              <a:blip r:embed="rId5"/>
              <a:stretch>
                <a:fillRect l="-41" t="0" r="-41" b="0"/>
              </a:stretch>
            </a:blipFill>
          </p:spPr>
        </p:sp>
      </p:grpSp>
      <p:grpSp>
        <p:nvGrpSpPr>
          <p:cNvPr name="Group 14" id="14"/>
          <p:cNvGrpSpPr/>
          <p:nvPr/>
        </p:nvGrpSpPr>
        <p:grpSpPr>
          <a:xfrm rot="0">
            <a:off x="13889736" y="6228772"/>
            <a:ext cx="3100585" cy="2905296"/>
            <a:chOff x="0" y="0"/>
            <a:chExt cx="4739854" cy="4441317"/>
          </a:xfrm>
        </p:grpSpPr>
        <p:sp>
          <p:nvSpPr>
            <p:cNvPr name="Freeform 15" id="15"/>
            <p:cNvSpPr/>
            <p:nvPr/>
          </p:nvSpPr>
          <p:spPr>
            <a:xfrm flipH="false" flipV="false" rot="0">
              <a:off x="0" y="0"/>
              <a:ext cx="4739854" cy="4441317"/>
            </a:xfrm>
            <a:custGeom>
              <a:avLst/>
              <a:gdLst/>
              <a:ahLst/>
              <a:cxnLst/>
              <a:rect r="r" b="b" t="t" l="l"/>
              <a:pathLst>
                <a:path h="4441317" w="4739854">
                  <a:moveTo>
                    <a:pt x="0" y="4441317"/>
                  </a:moveTo>
                  <a:lnTo>
                    <a:pt x="550834" y="0"/>
                  </a:lnTo>
                  <a:lnTo>
                    <a:pt x="4739854" y="0"/>
                  </a:lnTo>
                  <a:lnTo>
                    <a:pt x="4189125" y="4441317"/>
                  </a:lnTo>
                  <a:close/>
                </a:path>
              </a:pathLst>
            </a:custGeom>
            <a:blipFill>
              <a:blip r:embed="rId6"/>
              <a:stretch>
                <a:fillRect l="-209" t="0" r="-209" b="0"/>
              </a:stretch>
            </a:blipFill>
          </p:spPr>
        </p:sp>
      </p:grpSp>
      <p:sp>
        <p:nvSpPr>
          <p:cNvPr name="Freeform 16" id="16"/>
          <p:cNvSpPr/>
          <p:nvPr/>
        </p:nvSpPr>
        <p:spPr>
          <a:xfrm flipH="false" flipV="false" rot="0">
            <a:off x="7789667" y="7930668"/>
            <a:ext cx="2708666" cy="717463"/>
          </a:xfrm>
          <a:custGeom>
            <a:avLst/>
            <a:gdLst/>
            <a:ahLst/>
            <a:cxnLst/>
            <a:rect r="r" b="b" t="t" l="l"/>
            <a:pathLst>
              <a:path h="717463" w="2708666">
                <a:moveTo>
                  <a:pt x="0" y="0"/>
                </a:moveTo>
                <a:lnTo>
                  <a:pt x="2708666" y="0"/>
                </a:lnTo>
                <a:lnTo>
                  <a:pt x="2708666" y="717463"/>
                </a:lnTo>
                <a:lnTo>
                  <a:pt x="0" y="717463"/>
                </a:lnTo>
                <a:lnTo>
                  <a:pt x="0" y="0"/>
                </a:lnTo>
                <a:close/>
              </a:path>
            </a:pathLst>
          </a:custGeom>
          <a:blipFill>
            <a:blip r:embed="rId7">
              <a:extLst>
                <a:ext uri="{96DAC541-7B7A-43D3-8B79-37D633B846F1}">
                  <asvg:svgBlip xmlns:asvg="http://schemas.microsoft.com/office/drawing/2016/SVG/main" r:embed="rId8"/>
                </a:ext>
              </a:extLst>
            </a:blip>
            <a:stretch>
              <a:fillRect l="0" t="-337" r="0" b="-337"/>
            </a:stretch>
          </a:blipFill>
        </p:spPr>
      </p:sp>
      <p:sp>
        <p:nvSpPr>
          <p:cNvPr name="TextBox 17" id="17"/>
          <p:cNvSpPr txBox="true"/>
          <p:nvPr/>
        </p:nvSpPr>
        <p:spPr>
          <a:xfrm rot="0">
            <a:off x="7880487" y="8032078"/>
            <a:ext cx="2617846" cy="411480"/>
          </a:xfrm>
          <a:prstGeom prst="rect">
            <a:avLst/>
          </a:prstGeom>
        </p:spPr>
        <p:txBody>
          <a:bodyPr anchor="t" rtlCol="false" tIns="0" lIns="0" bIns="0" rIns="0">
            <a:spAutoFit/>
          </a:bodyPr>
          <a:lstStyle/>
          <a:p>
            <a:pPr algn="ctr">
              <a:lnSpc>
                <a:spcPts val="2519"/>
              </a:lnSpc>
            </a:pPr>
            <a:r>
              <a:rPr lang="en-US" b="true" sz="1799" spc="401">
                <a:solidFill>
                  <a:srgbClr val="FFFFFF"/>
                </a:solidFill>
                <a:latin typeface="Arimo Bold"/>
                <a:ea typeface="Arimo Bold"/>
                <a:cs typeface="Arimo Bold"/>
                <a:sym typeface="Arimo Bold"/>
              </a:rPr>
              <a:t>LEARN MORE</a:t>
            </a:r>
          </a:p>
        </p:txBody>
      </p:sp>
      <p:grpSp>
        <p:nvGrpSpPr>
          <p:cNvPr name="Group 18" id="18"/>
          <p:cNvGrpSpPr/>
          <p:nvPr/>
        </p:nvGrpSpPr>
        <p:grpSpPr>
          <a:xfrm rot="0">
            <a:off x="1028700" y="6141148"/>
            <a:ext cx="12861036" cy="3188398"/>
            <a:chOff x="0" y="0"/>
            <a:chExt cx="17148048" cy="4251198"/>
          </a:xfrm>
        </p:grpSpPr>
        <p:sp>
          <p:nvSpPr>
            <p:cNvPr name="Freeform 19" id="19"/>
            <p:cNvSpPr/>
            <p:nvPr/>
          </p:nvSpPr>
          <p:spPr>
            <a:xfrm flipH="false" flipV="false" rot="0">
              <a:off x="0" y="0"/>
              <a:ext cx="17148048" cy="4251198"/>
            </a:xfrm>
            <a:custGeom>
              <a:avLst/>
              <a:gdLst/>
              <a:ahLst/>
              <a:cxnLst/>
              <a:rect r="r" b="b" t="t" l="l"/>
              <a:pathLst>
                <a:path h="4251198" w="17148048">
                  <a:moveTo>
                    <a:pt x="0" y="0"/>
                  </a:moveTo>
                  <a:lnTo>
                    <a:pt x="17148048" y="0"/>
                  </a:lnTo>
                  <a:lnTo>
                    <a:pt x="17148048" y="4251198"/>
                  </a:lnTo>
                  <a:lnTo>
                    <a:pt x="0" y="4251198"/>
                  </a:lnTo>
                  <a:close/>
                </a:path>
              </a:pathLst>
            </a:custGeom>
            <a:gradFill rotWithShape="true">
              <a:gsLst>
                <a:gs pos="0">
                  <a:srgbClr val="003A89">
                    <a:alpha val="100000"/>
                  </a:srgbClr>
                </a:gs>
                <a:gs pos="100000">
                  <a:srgbClr val="C700FF">
                    <a:alpha val="100000"/>
                  </a:srgbClr>
                </a:gs>
              </a:gsLst>
              <a:lin ang="2700000"/>
            </a:gradFill>
          </p:spPr>
        </p:sp>
      </p:grpSp>
      <p:sp>
        <p:nvSpPr>
          <p:cNvPr name="TextBox 20" id="20"/>
          <p:cNvSpPr txBox="true"/>
          <p:nvPr/>
        </p:nvSpPr>
        <p:spPr>
          <a:xfrm rot="0">
            <a:off x="1079500" y="6036423"/>
            <a:ext cx="12759446" cy="3242369"/>
          </a:xfrm>
          <a:prstGeom prst="rect">
            <a:avLst/>
          </a:prstGeom>
        </p:spPr>
        <p:txBody>
          <a:bodyPr anchor="t" rtlCol="false" tIns="0" lIns="0" bIns="0" rIns="0">
            <a:spAutoFit/>
          </a:bodyPr>
          <a:lstStyle/>
          <a:p>
            <a:pPr algn="ctr">
              <a:lnSpc>
                <a:spcPts val="3499"/>
              </a:lnSpc>
            </a:pPr>
            <a:r>
              <a:rPr lang="en-US" sz="2499">
                <a:solidFill>
                  <a:srgbClr val="FFFFFF"/>
                </a:solidFill>
                <a:latin typeface="Canva Sans"/>
                <a:ea typeface="Canva Sans"/>
                <a:cs typeface="Canva Sans"/>
                <a:sym typeface="Canva Sans"/>
              </a:rPr>
              <a:t>Jupyter Notebook is an open-source web application that allows you to create and share documents that contain live code, equations, visualizations, and narrative text.</a:t>
            </a:r>
          </a:p>
          <a:p>
            <a:pPr algn="ctr">
              <a:lnSpc>
                <a:spcPts val="3499"/>
              </a:lnSpc>
            </a:pPr>
            <a:r>
              <a:rPr lang="en-US" sz="2499">
                <a:solidFill>
                  <a:srgbClr val="FFFFFF"/>
                </a:solidFill>
                <a:latin typeface="Canva Sans"/>
                <a:ea typeface="Canva Sans"/>
                <a:cs typeface="Canva Sans"/>
                <a:sym typeface="Canva Sans"/>
              </a:rPr>
              <a:t>Jupyter Notebook is a highly versatile and interactive web-based development environment.</a:t>
            </a:r>
          </a:p>
          <a:p>
            <a:pPr algn="ctr">
              <a:lnSpc>
                <a:spcPts val="3499"/>
              </a:lnSpc>
            </a:pPr>
          </a:p>
        </p:txBody>
      </p:sp>
      <p:sp>
        <p:nvSpPr>
          <p:cNvPr name="TextBox 21" id="21"/>
          <p:cNvSpPr txBox="true"/>
          <p:nvPr/>
        </p:nvSpPr>
        <p:spPr>
          <a:xfrm rot="0">
            <a:off x="369850" y="495940"/>
            <a:ext cx="13671254" cy="1041687"/>
          </a:xfrm>
          <a:prstGeom prst="rect">
            <a:avLst/>
          </a:prstGeom>
        </p:spPr>
        <p:txBody>
          <a:bodyPr anchor="t" rtlCol="false" tIns="0" lIns="0" bIns="0" rIns="0">
            <a:spAutoFit/>
          </a:bodyPr>
          <a:lstStyle/>
          <a:p>
            <a:pPr algn="ctr">
              <a:lnSpc>
                <a:spcPts val="6320"/>
              </a:lnSpc>
            </a:pPr>
            <a:r>
              <a:rPr lang="en-US" sz="4514">
                <a:solidFill>
                  <a:srgbClr val="C101FB"/>
                </a:solidFill>
                <a:latin typeface="Bebas Neue Cyrillic"/>
                <a:ea typeface="Bebas Neue Cyrillic"/>
                <a:cs typeface="Bebas Neue Cyrillic"/>
                <a:sym typeface="Bebas Neue Cyrillic"/>
              </a:rPr>
              <a:t>Integrated Development Environments: VSCode and Jupyter Notebook</a:t>
            </a:r>
          </a:p>
          <a:p>
            <a:pPr algn="ctr">
              <a:lnSpc>
                <a:spcPts val="2257"/>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119337" y="7941803"/>
            <a:ext cx="168663" cy="1316497"/>
          </a:xfrm>
          <a:custGeom>
            <a:avLst/>
            <a:gdLst/>
            <a:ahLst/>
            <a:cxnLst/>
            <a:rect r="r" b="b" t="t" l="l"/>
            <a:pathLst>
              <a:path h="1316497" w="168663">
                <a:moveTo>
                  <a:pt x="0" y="0"/>
                </a:moveTo>
                <a:lnTo>
                  <a:pt x="168663" y="0"/>
                </a:lnTo>
                <a:lnTo>
                  <a:pt x="168663" y="1316497"/>
                </a:lnTo>
                <a:lnTo>
                  <a:pt x="0" y="1316497"/>
                </a:lnTo>
                <a:lnTo>
                  <a:pt x="0" y="0"/>
                </a:lnTo>
                <a:close/>
              </a:path>
            </a:pathLst>
          </a:custGeom>
          <a:blipFill>
            <a:blip r:embed="rId2">
              <a:extLst>
                <a:ext uri="{96DAC541-7B7A-43D3-8B79-37D633B846F1}">
                  <asvg:svgBlip xmlns:asvg="http://schemas.microsoft.com/office/drawing/2016/SVG/main" r:embed="rId3"/>
                </a:ext>
              </a:extLst>
            </a:blip>
            <a:stretch>
              <a:fillRect l="-539" t="0" r="-539" b="0"/>
            </a:stretch>
          </a:blipFill>
        </p:spPr>
      </p:sp>
      <p:grpSp>
        <p:nvGrpSpPr>
          <p:cNvPr name="Group 3" id="3"/>
          <p:cNvGrpSpPr/>
          <p:nvPr/>
        </p:nvGrpSpPr>
        <p:grpSpPr>
          <a:xfrm rot="0">
            <a:off x="15879283" y="766647"/>
            <a:ext cx="4817460" cy="4817460"/>
            <a:chOff x="0" y="0"/>
            <a:chExt cx="6423279" cy="6423279"/>
          </a:xfrm>
        </p:grpSpPr>
        <p:sp>
          <p:nvSpPr>
            <p:cNvPr name="Freeform 4" id="4"/>
            <p:cNvSpPr/>
            <p:nvPr/>
          </p:nvSpPr>
          <p:spPr>
            <a:xfrm flipH="false" flipV="false" rot="0">
              <a:off x="0" y="0"/>
              <a:ext cx="6423279" cy="6423279"/>
            </a:xfrm>
            <a:custGeom>
              <a:avLst/>
              <a:gdLst/>
              <a:ahLst/>
              <a:cxnLst/>
              <a:rect r="r" b="b" t="t" l="l"/>
              <a:pathLst>
                <a:path h="6423279" w="6423279">
                  <a:moveTo>
                    <a:pt x="0" y="0"/>
                  </a:moveTo>
                  <a:lnTo>
                    <a:pt x="6423279" y="0"/>
                  </a:lnTo>
                  <a:lnTo>
                    <a:pt x="6423279" y="6423279"/>
                  </a:lnTo>
                  <a:lnTo>
                    <a:pt x="0" y="6423279"/>
                  </a:lnTo>
                  <a:lnTo>
                    <a:pt x="0" y="0"/>
                  </a:lnTo>
                  <a:close/>
                </a:path>
              </a:pathLst>
            </a:custGeom>
            <a:blipFill>
              <a:blip r:embed="rId4"/>
              <a:stretch>
                <a:fillRect l="0" t="0" r="0" b="0"/>
              </a:stretch>
            </a:blipFill>
          </p:spPr>
        </p:sp>
      </p:grpSp>
      <p:grpSp>
        <p:nvGrpSpPr>
          <p:cNvPr name="Group 5" id="5"/>
          <p:cNvGrpSpPr/>
          <p:nvPr/>
        </p:nvGrpSpPr>
        <p:grpSpPr>
          <a:xfrm rot="0">
            <a:off x="3700611" y="-1967240"/>
            <a:ext cx="3504819" cy="3504914"/>
            <a:chOff x="0" y="0"/>
            <a:chExt cx="4673092" cy="4673219"/>
          </a:xfrm>
        </p:grpSpPr>
        <p:sp>
          <p:nvSpPr>
            <p:cNvPr name="Freeform 6" id="6"/>
            <p:cNvSpPr/>
            <p:nvPr/>
          </p:nvSpPr>
          <p:spPr>
            <a:xfrm flipH="false" flipV="false" rot="0">
              <a:off x="0" y="0"/>
              <a:ext cx="4673092" cy="4673219"/>
            </a:xfrm>
            <a:custGeom>
              <a:avLst/>
              <a:gdLst/>
              <a:ahLst/>
              <a:cxnLst/>
              <a:rect r="r" b="b" t="t" l="l"/>
              <a:pathLst>
                <a:path h="4673219" w="4673092">
                  <a:moveTo>
                    <a:pt x="0" y="0"/>
                  </a:moveTo>
                  <a:lnTo>
                    <a:pt x="4673092" y="0"/>
                  </a:lnTo>
                  <a:lnTo>
                    <a:pt x="4673092" y="4673219"/>
                  </a:lnTo>
                  <a:lnTo>
                    <a:pt x="0" y="4673219"/>
                  </a:lnTo>
                  <a:lnTo>
                    <a:pt x="0" y="0"/>
                  </a:lnTo>
                  <a:close/>
                </a:path>
              </a:pathLst>
            </a:custGeom>
            <a:blipFill>
              <a:blip r:embed="rId4"/>
              <a:stretch>
                <a:fillRect l="-1" t="0" r="-1" b="0"/>
              </a:stretch>
            </a:blipFill>
          </p:spPr>
        </p:sp>
      </p:grpSp>
      <p:sp>
        <p:nvSpPr>
          <p:cNvPr name="TextBox 7" id="7"/>
          <p:cNvSpPr txBox="true"/>
          <p:nvPr/>
        </p:nvSpPr>
        <p:spPr>
          <a:xfrm rot="0">
            <a:off x="2081058" y="633297"/>
            <a:ext cx="5484132" cy="1193622"/>
          </a:xfrm>
          <a:prstGeom prst="rect">
            <a:avLst/>
          </a:prstGeom>
        </p:spPr>
        <p:txBody>
          <a:bodyPr anchor="t" rtlCol="false" tIns="0" lIns="0" bIns="0" rIns="0">
            <a:spAutoFit/>
          </a:bodyPr>
          <a:lstStyle/>
          <a:p>
            <a:pPr algn="l">
              <a:lnSpc>
                <a:spcPts val="9799"/>
              </a:lnSpc>
            </a:pPr>
            <a:r>
              <a:rPr lang="en-US" sz="6998">
                <a:solidFill>
                  <a:srgbClr val="C101FB"/>
                </a:solidFill>
                <a:latin typeface="Bebas Neue Cyrillic"/>
                <a:ea typeface="Bebas Neue Cyrillic"/>
                <a:cs typeface="Bebas Neue Cyrillic"/>
                <a:sym typeface="Bebas Neue Cyrillic"/>
              </a:rPr>
              <a:t>ABOUT PARAMETERS</a:t>
            </a:r>
          </a:p>
        </p:txBody>
      </p:sp>
      <p:sp>
        <p:nvSpPr>
          <p:cNvPr name="TextBox 8" id="8"/>
          <p:cNvSpPr txBox="true"/>
          <p:nvPr/>
        </p:nvSpPr>
        <p:spPr>
          <a:xfrm rot="0">
            <a:off x="9768100" y="2762250"/>
            <a:ext cx="9192450" cy="6244130"/>
          </a:xfrm>
          <a:prstGeom prst="rect">
            <a:avLst/>
          </a:prstGeom>
        </p:spPr>
        <p:txBody>
          <a:bodyPr anchor="t" rtlCol="false" tIns="0" lIns="0" bIns="0" rIns="0">
            <a:spAutoFit/>
          </a:bodyPr>
          <a:lstStyle/>
          <a:p>
            <a:pPr algn="ctr">
              <a:lnSpc>
                <a:spcPts val="6009"/>
              </a:lnSpc>
            </a:pPr>
            <a:r>
              <a:rPr lang="en-US" sz="4292">
                <a:solidFill>
                  <a:srgbClr val="FFFFFF"/>
                </a:solidFill>
                <a:latin typeface="Canva Sans"/>
                <a:ea typeface="Canva Sans"/>
                <a:cs typeface="Canva Sans"/>
                <a:sym typeface="Canva Sans"/>
              </a:rPr>
              <a:t>SNORING RATE</a:t>
            </a:r>
          </a:p>
          <a:p>
            <a:pPr algn="ctr">
              <a:lnSpc>
                <a:spcPts val="6009"/>
              </a:lnSpc>
            </a:pPr>
            <a:r>
              <a:rPr lang="en-US" sz="4292">
                <a:solidFill>
                  <a:srgbClr val="FFFFFF"/>
                </a:solidFill>
                <a:latin typeface="Canva Sans"/>
                <a:ea typeface="Canva Sans"/>
                <a:cs typeface="Canva Sans"/>
                <a:sym typeface="Canva Sans"/>
              </a:rPr>
              <a:t>RESPIRATORY RATE</a:t>
            </a:r>
          </a:p>
          <a:p>
            <a:pPr algn="ctr">
              <a:lnSpc>
                <a:spcPts val="6009"/>
              </a:lnSpc>
            </a:pPr>
            <a:r>
              <a:rPr lang="en-US" sz="4292">
                <a:solidFill>
                  <a:srgbClr val="FFFFFF"/>
                </a:solidFill>
                <a:latin typeface="Canva Sans"/>
                <a:ea typeface="Canva Sans"/>
                <a:cs typeface="Canva Sans"/>
                <a:sym typeface="Canva Sans"/>
              </a:rPr>
              <a:t>BODY TEMPERATURE</a:t>
            </a:r>
          </a:p>
          <a:p>
            <a:pPr algn="ctr">
              <a:lnSpc>
                <a:spcPts val="6009"/>
              </a:lnSpc>
            </a:pPr>
            <a:r>
              <a:rPr lang="en-US" sz="4292">
                <a:solidFill>
                  <a:srgbClr val="FFFFFF"/>
                </a:solidFill>
                <a:latin typeface="Canva Sans"/>
                <a:ea typeface="Canva Sans"/>
                <a:cs typeface="Canva Sans"/>
                <a:sym typeface="Canva Sans"/>
              </a:rPr>
              <a:t>LIMB MOVEMENT</a:t>
            </a:r>
          </a:p>
          <a:p>
            <a:pPr algn="ctr">
              <a:lnSpc>
                <a:spcPts val="6009"/>
              </a:lnSpc>
            </a:pPr>
            <a:r>
              <a:rPr lang="en-US" sz="4292">
                <a:solidFill>
                  <a:srgbClr val="FFFFFF"/>
                </a:solidFill>
                <a:latin typeface="Canva Sans"/>
                <a:ea typeface="Canva Sans"/>
                <a:cs typeface="Canva Sans"/>
                <a:sym typeface="Canva Sans"/>
              </a:rPr>
              <a:t>BLOOD OXYGEN</a:t>
            </a:r>
          </a:p>
          <a:p>
            <a:pPr algn="ctr">
              <a:lnSpc>
                <a:spcPts val="6009"/>
              </a:lnSpc>
            </a:pPr>
            <a:r>
              <a:rPr lang="en-US" sz="4292">
                <a:solidFill>
                  <a:srgbClr val="FFFFFF"/>
                </a:solidFill>
                <a:latin typeface="Canva Sans"/>
                <a:ea typeface="Canva Sans"/>
                <a:cs typeface="Canva Sans"/>
                <a:sym typeface="Canva Sans"/>
              </a:rPr>
              <a:t>EYE MOVEMENT</a:t>
            </a:r>
          </a:p>
          <a:p>
            <a:pPr algn="ctr">
              <a:lnSpc>
                <a:spcPts val="6009"/>
              </a:lnSpc>
            </a:pPr>
            <a:r>
              <a:rPr lang="en-US" sz="4292">
                <a:solidFill>
                  <a:srgbClr val="FFFFFF"/>
                </a:solidFill>
                <a:latin typeface="Canva Sans"/>
                <a:ea typeface="Canva Sans"/>
                <a:cs typeface="Canva Sans"/>
                <a:sym typeface="Canva Sans"/>
              </a:rPr>
              <a:t>SLEEP HOURS</a:t>
            </a:r>
          </a:p>
          <a:p>
            <a:pPr algn="ctr">
              <a:lnSpc>
                <a:spcPts val="6009"/>
              </a:lnSpc>
            </a:pPr>
            <a:r>
              <a:rPr lang="en-US" sz="4292">
                <a:solidFill>
                  <a:srgbClr val="FFFFFF"/>
                </a:solidFill>
                <a:latin typeface="Canva Sans"/>
                <a:ea typeface="Canva Sans"/>
                <a:cs typeface="Canva Sans"/>
                <a:sym typeface="Canva Sans"/>
              </a:rPr>
              <a:t>HEART RATE</a:t>
            </a:r>
          </a:p>
        </p:txBody>
      </p:sp>
      <p:grpSp>
        <p:nvGrpSpPr>
          <p:cNvPr name="Group 9" id="9"/>
          <p:cNvGrpSpPr/>
          <p:nvPr/>
        </p:nvGrpSpPr>
        <p:grpSpPr>
          <a:xfrm rot="0">
            <a:off x="2081058" y="2335758"/>
            <a:ext cx="8212118" cy="6496698"/>
            <a:chOff x="0" y="0"/>
            <a:chExt cx="11430000" cy="9042400"/>
          </a:xfrm>
        </p:grpSpPr>
        <p:sp>
          <p:nvSpPr>
            <p:cNvPr name="Freeform 10" id="10"/>
            <p:cNvSpPr/>
            <p:nvPr/>
          </p:nvSpPr>
          <p:spPr>
            <a:xfrm flipH="false" flipV="false" rot="0">
              <a:off x="0" y="0"/>
              <a:ext cx="11430000" cy="9042400"/>
            </a:xfrm>
            <a:custGeom>
              <a:avLst/>
              <a:gdLst/>
              <a:ahLst/>
              <a:cxnLst/>
              <a:rect r="r" b="b" t="t" l="l"/>
              <a:pathLst>
                <a:path h="9042400" w="11430000">
                  <a:moveTo>
                    <a:pt x="0" y="0"/>
                  </a:moveTo>
                  <a:lnTo>
                    <a:pt x="11430000" y="0"/>
                  </a:lnTo>
                  <a:lnTo>
                    <a:pt x="11430000" y="9042400"/>
                  </a:lnTo>
                  <a:lnTo>
                    <a:pt x="0" y="9042400"/>
                  </a:lnTo>
                  <a:lnTo>
                    <a:pt x="0" y="0"/>
                  </a:lnTo>
                  <a:close/>
                </a:path>
              </a:pathLst>
            </a:custGeom>
            <a:blipFill>
              <a:blip r:embed="rId5"/>
              <a:stretch>
                <a:fillRect l="-2976" t="0" r="-2976"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119337" y="7941803"/>
            <a:ext cx="168663" cy="1316497"/>
          </a:xfrm>
          <a:custGeom>
            <a:avLst/>
            <a:gdLst/>
            <a:ahLst/>
            <a:cxnLst/>
            <a:rect r="r" b="b" t="t" l="l"/>
            <a:pathLst>
              <a:path h="1316497" w="168663">
                <a:moveTo>
                  <a:pt x="0" y="0"/>
                </a:moveTo>
                <a:lnTo>
                  <a:pt x="168663" y="0"/>
                </a:lnTo>
                <a:lnTo>
                  <a:pt x="168663" y="1316497"/>
                </a:lnTo>
                <a:lnTo>
                  <a:pt x="0" y="1316497"/>
                </a:lnTo>
                <a:lnTo>
                  <a:pt x="0" y="0"/>
                </a:lnTo>
                <a:close/>
              </a:path>
            </a:pathLst>
          </a:custGeom>
          <a:blipFill>
            <a:blip r:embed="rId2">
              <a:extLst>
                <a:ext uri="{96DAC541-7B7A-43D3-8B79-37D633B846F1}">
                  <asvg:svgBlip xmlns:asvg="http://schemas.microsoft.com/office/drawing/2016/SVG/main" r:embed="rId3"/>
                </a:ext>
              </a:extLst>
            </a:blip>
            <a:stretch>
              <a:fillRect l="-539" t="0" r="-539" b="0"/>
            </a:stretch>
          </a:blipFill>
        </p:spPr>
      </p:sp>
      <p:sp>
        <p:nvSpPr>
          <p:cNvPr name="Freeform 3" id="3"/>
          <p:cNvSpPr/>
          <p:nvPr/>
        </p:nvSpPr>
        <p:spPr>
          <a:xfrm flipH="false" flipV="false" rot="0">
            <a:off x="16230600" y="-48220"/>
            <a:ext cx="1028700" cy="1076920"/>
          </a:xfrm>
          <a:custGeom>
            <a:avLst/>
            <a:gdLst/>
            <a:ahLst/>
            <a:cxnLst/>
            <a:rect r="r" b="b" t="t" l="l"/>
            <a:pathLst>
              <a:path h="1076920" w="1028700">
                <a:moveTo>
                  <a:pt x="0" y="0"/>
                </a:moveTo>
                <a:lnTo>
                  <a:pt x="1028700" y="0"/>
                </a:lnTo>
                <a:lnTo>
                  <a:pt x="1028700" y="1076920"/>
                </a:lnTo>
                <a:lnTo>
                  <a:pt x="0" y="1076920"/>
                </a:lnTo>
                <a:lnTo>
                  <a:pt x="0" y="0"/>
                </a:lnTo>
                <a:close/>
              </a:path>
            </a:pathLst>
          </a:custGeom>
          <a:blipFill>
            <a:blip r:embed="rId4">
              <a:extLst>
                <a:ext uri="{96DAC541-7B7A-43D3-8B79-37D633B846F1}">
                  <asvg:svgBlip xmlns:asvg="http://schemas.microsoft.com/office/drawing/2016/SVG/main" r:embed="rId5"/>
                </a:ext>
              </a:extLst>
            </a:blip>
            <a:stretch>
              <a:fillRect l="0" t="-414" r="0" b="-414"/>
            </a:stretch>
          </a:blipFill>
        </p:spPr>
      </p:sp>
      <p:grpSp>
        <p:nvGrpSpPr>
          <p:cNvPr name="Group 4" id="4"/>
          <p:cNvGrpSpPr/>
          <p:nvPr/>
        </p:nvGrpSpPr>
        <p:grpSpPr>
          <a:xfrm rot="0">
            <a:off x="-1395202" y="7060732"/>
            <a:ext cx="5974556" cy="5974556"/>
            <a:chOff x="0" y="0"/>
            <a:chExt cx="7966075" cy="7966075"/>
          </a:xfrm>
        </p:grpSpPr>
        <p:sp>
          <p:nvSpPr>
            <p:cNvPr name="Freeform 5" id="5"/>
            <p:cNvSpPr/>
            <p:nvPr/>
          </p:nvSpPr>
          <p:spPr>
            <a:xfrm flipH="false" flipV="false" rot="0">
              <a:off x="0" y="0"/>
              <a:ext cx="7966075" cy="7966075"/>
            </a:xfrm>
            <a:custGeom>
              <a:avLst/>
              <a:gdLst/>
              <a:ahLst/>
              <a:cxnLst/>
              <a:rect r="r" b="b" t="t" l="l"/>
              <a:pathLst>
                <a:path h="7966075" w="7966075">
                  <a:moveTo>
                    <a:pt x="0" y="0"/>
                  </a:moveTo>
                  <a:lnTo>
                    <a:pt x="7966075" y="0"/>
                  </a:lnTo>
                  <a:lnTo>
                    <a:pt x="7966075" y="7966075"/>
                  </a:lnTo>
                  <a:lnTo>
                    <a:pt x="0" y="7966075"/>
                  </a:lnTo>
                  <a:lnTo>
                    <a:pt x="0" y="0"/>
                  </a:lnTo>
                  <a:close/>
                </a:path>
              </a:pathLst>
            </a:custGeom>
            <a:blipFill>
              <a:blip r:embed="rId6"/>
              <a:stretch>
                <a:fillRect l="0" t="0" r="0" b="0"/>
              </a:stretch>
            </a:blipFill>
          </p:spPr>
        </p:sp>
      </p:grpSp>
      <p:grpSp>
        <p:nvGrpSpPr>
          <p:cNvPr name="Group 6" id="6"/>
          <p:cNvGrpSpPr/>
          <p:nvPr/>
        </p:nvGrpSpPr>
        <p:grpSpPr>
          <a:xfrm rot="0">
            <a:off x="15879283" y="766647"/>
            <a:ext cx="4817460" cy="4817460"/>
            <a:chOff x="0" y="0"/>
            <a:chExt cx="6423279" cy="6423279"/>
          </a:xfrm>
        </p:grpSpPr>
        <p:sp>
          <p:nvSpPr>
            <p:cNvPr name="Freeform 7" id="7"/>
            <p:cNvSpPr/>
            <p:nvPr/>
          </p:nvSpPr>
          <p:spPr>
            <a:xfrm flipH="false" flipV="false" rot="0">
              <a:off x="0" y="0"/>
              <a:ext cx="6423279" cy="6423279"/>
            </a:xfrm>
            <a:custGeom>
              <a:avLst/>
              <a:gdLst/>
              <a:ahLst/>
              <a:cxnLst/>
              <a:rect r="r" b="b" t="t" l="l"/>
              <a:pathLst>
                <a:path h="6423279" w="6423279">
                  <a:moveTo>
                    <a:pt x="0" y="0"/>
                  </a:moveTo>
                  <a:lnTo>
                    <a:pt x="6423279" y="0"/>
                  </a:lnTo>
                  <a:lnTo>
                    <a:pt x="6423279" y="6423279"/>
                  </a:lnTo>
                  <a:lnTo>
                    <a:pt x="0" y="6423279"/>
                  </a:lnTo>
                  <a:lnTo>
                    <a:pt x="0" y="0"/>
                  </a:lnTo>
                  <a:close/>
                </a:path>
              </a:pathLst>
            </a:custGeom>
            <a:blipFill>
              <a:blip r:embed="rId6"/>
              <a:stretch>
                <a:fillRect l="0" t="0" r="0" b="0"/>
              </a:stretch>
            </a:blipFill>
          </p:spPr>
        </p:sp>
      </p:grpSp>
      <p:grpSp>
        <p:nvGrpSpPr>
          <p:cNvPr name="Group 8" id="8"/>
          <p:cNvGrpSpPr/>
          <p:nvPr/>
        </p:nvGrpSpPr>
        <p:grpSpPr>
          <a:xfrm rot="0">
            <a:off x="3700611" y="-1967240"/>
            <a:ext cx="3504819" cy="3504914"/>
            <a:chOff x="0" y="0"/>
            <a:chExt cx="4673092" cy="4673219"/>
          </a:xfrm>
        </p:grpSpPr>
        <p:sp>
          <p:nvSpPr>
            <p:cNvPr name="Freeform 9" id="9"/>
            <p:cNvSpPr/>
            <p:nvPr/>
          </p:nvSpPr>
          <p:spPr>
            <a:xfrm flipH="false" flipV="false" rot="0">
              <a:off x="0" y="0"/>
              <a:ext cx="4673092" cy="4673219"/>
            </a:xfrm>
            <a:custGeom>
              <a:avLst/>
              <a:gdLst/>
              <a:ahLst/>
              <a:cxnLst/>
              <a:rect r="r" b="b" t="t" l="l"/>
              <a:pathLst>
                <a:path h="4673219" w="4673092">
                  <a:moveTo>
                    <a:pt x="0" y="0"/>
                  </a:moveTo>
                  <a:lnTo>
                    <a:pt x="4673092" y="0"/>
                  </a:lnTo>
                  <a:lnTo>
                    <a:pt x="4673092" y="4673219"/>
                  </a:lnTo>
                  <a:lnTo>
                    <a:pt x="0" y="4673219"/>
                  </a:lnTo>
                  <a:lnTo>
                    <a:pt x="0" y="0"/>
                  </a:lnTo>
                  <a:close/>
                </a:path>
              </a:pathLst>
            </a:custGeom>
            <a:blipFill>
              <a:blip r:embed="rId6"/>
              <a:stretch>
                <a:fillRect l="-1" t="0" r="-1" b="0"/>
              </a:stretch>
            </a:blipFill>
          </p:spPr>
        </p:sp>
      </p:grpSp>
      <p:sp>
        <p:nvSpPr>
          <p:cNvPr name="Freeform 10" id="10"/>
          <p:cNvSpPr/>
          <p:nvPr/>
        </p:nvSpPr>
        <p:spPr>
          <a:xfrm flipH="false" flipV="false" rot="0">
            <a:off x="1058888" y="3538110"/>
            <a:ext cx="1191145" cy="719095"/>
          </a:xfrm>
          <a:custGeom>
            <a:avLst/>
            <a:gdLst/>
            <a:ahLst/>
            <a:cxnLst/>
            <a:rect r="r" b="b" t="t" l="l"/>
            <a:pathLst>
              <a:path h="719095" w="1191145">
                <a:moveTo>
                  <a:pt x="0" y="0"/>
                </a:moveTo>
                <a:lnTo>
                  <a:pt x="1191145" y="0"/>
                </a:lnTo>
                <a:lnTo>
                  <a:pt x="1191145" y="719095"/>
                </a:lnTo>
                <a:lnTo>
                  <a:pt x="0" y="719095"/>
                </a:lnTo>
                <a:lnTo>
                  <a:pt x="0" y="0"/>
                </a:lnTo>
                <a:close/>
              </a:path>
            </a:pathLst>
          </a:custGeom>
          <a:blipFill>
            <a:blip r:embed="rId7">
              <a:extLst>
                <a:ext uri="{96DAC541-7B7A-43D3-8B79-37D633B846F1}">
                  <asvg:svgBlip xmlns:asvg="http://schemas.microsoft.com/office/drawing/2016/SVG/main" r:embed="rId8"/>
                </a:ext>
              </a:extLst>
            </a:blip>
            <a:stretch>
              <a:fillRect l="-43" t="0" r="-43" b="0"/>
            </a:stretch>
          </a:blipFill>
        </p:spPr>
      </p:sp>
      <p:sp>
        <p:nvSpPr>
          <p:cNvPr name="Freeform 11" id="11"/>
          <p:cNvSpPr/>
          <p:nvPr/>
        </p:nvSpPr>
        <p:spPr>
          <a:xfrm flipH="false" flipV="false" rot="0">
            <a:off x="1028700" y="6158203"/>
            <a:ext cx="1221333" cy="717463"/>
          </a:xfrm>
          <a:custGeom>
            <a:avLst/>
            <a:gdLst/>
            <a:ahLst/>
            <a:cxnLst/>
            <a:rect r="r" b="b" t="t" l="l"/>
            <a:pathLst>
              <a:path h="717463" w="1221333">
                <a:moveTo>
                  <a:pt x="0" y="0"/>
                </a:moveTo>
                <a:lnTo>
                  <a:pt x="1221333" y="0"/>
                </a:lnTo>
                <a:lnTo>
                  <a:pt x="1221333" y="717463"/>
                </a:lnTo>
                <a:lnTo>
                  <a:pt x="0" y="717463"/>
                </a:lnTo>
                <a:lnTo>
                  <a:pt x="0" y="0"/>
                </a:lnTo>
                <a:close/>
              </a:path>
            </a:pathLst>
          </a:custGeom>
          <a:blipFill>
            <a:blip r:embed="rId9">
              <a:extLst>
                <a:ext uri="{96DAC541-7B7A-43D3-8B79-37D633B846F1}">
                  <asvg:svgBlip xmlns:asvg="http://schemas.microsoft.com/office/drawing/2016/SVG/main" r:embed="rId10"/>
                </a:ext>
              </a:extLst>
            </a:blip>
            <a:stretch>
              <a:fillRect l="0" t="-145" r="0" b="-145"/>
            </a:stretch>
          </a:blipFill>
        </p:spPr>
      </p:sp>
      <p:grpSp>
        <p:nvGrpSpPr>
          <p:cNvPr name="Group 12" id="12"/>
          <p:cNvGrpSpPr/>
          <p:nvPr/>
        </p:nvGrpSpPr>
        <p:grpSpPr>
          <a:xfrm rot="0">
            <a:off x="9471388" y="3158115"/>
            <a:ext cx="8513572" cy="4607822"/>
            <a:chOff x="0" y="0"/>
            <a:chExt cx="13189186" cy="7138416"/>
          </a:xfrm>
        </p:grpSpPr>
        <p:sp>
          <p:nvSpPr>
            <p:cNvPr name="Freeform 13" id="13"/>
            <p:cNvSpPr/>
            <p:nvPr/>
          </p:nvSpPr>
          <p:spPr>
            <a:xfrm flipH="false" flipV="false" rot="0">
              <a:off x="0" y="0"/>
              <a:ext cx="13189186" cy="7138416"/>
            </a:xfrm>
            <a:custGeom>
              <a:avLst/>
              <a:gdLst/>
              <a:ahLst/>
              <a:cxnLst/>
              <a:rect r="r" b="b" t="t" l="l"/>
              <a:pathLst>
                <a:path h="7138416" w="13189186">
                  <a:moveTo>
                    <a:pt x="0" y="0"/>
                  </a:moveTo>
                  <a:lnTo>
                    <a:pt x="13189186" y="0"/>
                  </a:lnTo>
                  <a:lnTo>
                    <a:pt x="13189186" y="7138416"/>
                  </a:lnTo>
                  <a:lnTo>
                    <a:pt x="0" y="7138416"/>
                  </a:lnTo>
                  <a:lnTo>
                    <a:pt x="0" y="0"/>
                  </a:lnTo>
                  <a:close/>
                </a:path>
              </a:pathLst>
            </a:custGeom>
            <a:blipFill>
              <a:blip r:embed="rId11"/>
              <a:stretch>
                <a:fillRect l="0" t="-406" r="0" b="-406"/>
              </a:stretch>
            </a:blipFill>
          </p:spPr>
        </p:sp>
      </p:grpSp>
      <p:sp>
        <p:nvSpPr>
          <p:cNvPr name="TextBox 14" id="14"/>
          <p:cNvSpPr txBox="true"/>
          <p:nvPr/>
        </p:nvSpPr>
        <p:spPr>
          <a:xfrm rot="0">
            <a:off x="613336" y="1484140"/>
            <a:ext cx="8172252" cy="613410"/>
          </a:xfrm>
          <a:prstGeom prst="rect">
            <a:avLst/>
          </a:prstGeom>
        </p:spPr>
        <p:txBody>
          <a:bodyPr anchor="t" rtlCol="false" tIns="0" lIns="0" bIns="0" rIns="0">
            <a:spAutoFit/>
          </a:bodyPr>
          <a:lstStyle/>
          <a:p>
            <a:pPr algn="l">
              <a:lnSpc>
                <a:spcPts val="5040"/>
              </a:lnSpc>
            </a:pPr>
            <a:r>
              <a:rPr lang="en-US" sz="3600">
                <a:solidFill>
                  <a:srgbClr val="FF914D"/>
                </a:solidFill>
                <a:latin typeface="Bebas Neue Cyrillic"/>
                <a:ea typeface="Bebas Neue Cyrillic"/>
                <a:cs typeface="Bebas Neue Cyrillic"/>
                <a:sym typeface="Bebas Neue Cyrillic"/>
              </a:rPr>
              <a:t>MILESTONE - 1 : DATA PREPROCESSING AND VISUALIZATION</a:t>
            </a:r>
          </a:p>
        </p:txBody>
      </p:sp>
      <p:sp>
        <p:nvSpPr>
          <p:cNvPr name="TextBox 15" id="15"/>
          <p:cNvSpPr txBox="true"/>
          <p:nvPr/>
        </p:nvSpPr>
        <p:spPr>
          <a:xfrm rot="0">
            <a:off x="2908278" y="3819797"/>
            <a:ext cx="5877310" cy="1546860"/>
          </a:xfrm>
          <a:prstGeom prst="rect">
            <a:avLst/>
          </a:prstGeom>
        </p:spPr>
        <p:txBody>
          <a:bodyPr anchor="t" rtlCol="false" tIns="0" lIns="0" bIns="0" rIns="0">
            <a:spAutoFit/>
          </a:bodyPr>
          <a:lstStyle/>
          <a:p>
            <a:pPr algn="l">
              <a:lnSpc>
                <a:spcPts val="2939"/>
              </a:lnSpc>
            </a:pPr>
            <a:r>
              <a:rPr lang="en-US" sz="2099">
                <a:solidFill>
                  <a:srgbClr val="FFFFFF"/>
                </a:solidFill>
                <a:latin typeface="Open Sans"/>
                <a:ea typeface="Open Sans"/>
                <a:cs typeface="Open Sans"/>
                <a:sym typeface="Open Sans"/>
              </a:rPr>
              <a:t>We gathered data from various sources, including wearable sensors and physiological recordings.</a:t>
            </a:r>
          </a:p>
          <a:p>
            <a:pPr algn="l">
              <a:lnSpc>
                <a:spcPts val="2939"/>
              </a:lnSpc>
            </a:pPr>
          </a:p>
        </p:txBody>
      </p:sp>
      <p:sp>
        <p:nvSpPr>
          <p:cNvPr name="TextBox 16" id="16"/>
          <p:cNvSpPr txBox="true"/>
          <p:nvPr/>
        </p:nvSpPr>
        <p:spPr>
          <a:xfrm rot="0">
            <a:off x="1406287" y="3518628"/>
            <a:ext cx="595690" cy="582791"/>
          </a:xfrm>
          <a:prstGeom prst="rect">
            <a:avLst/>
          </a:prstGeom>
        </p:spPr>
        <p:txBody>
          <a:bodyPr anchor="t" rtlCol="false" tIns="0" lIns="0" bIns="0" rIns="0">
            <a:spAutoFit/>
          </a:bodyPr>
          <a:lstStyle/>
          <a:p>
            <a:pPr algn="ctr">
              <a:lnSpc>
                <a:spcPts val="3697"/>
              </a:lnSpc>
            </a:pPr>
            <a:r>
              <a:rPr lang="en-US" sz="2640" b="true">
                <a:solidFill>
                  <a:srgbClr val="FFFFFF"/>
                </a:solidFill>
                <a:latin typeface="Arimo Bold"/>
                <a:ea typeface="Arimo Bold"/>
                <a:cs typeface="Arimo Bold"/>
                <a:sym typeface="Arimo Bold"/>
              </a:rPr>
              <a:t>01</a:t>
            </a:r>
          </a:p>
        </p:txBody>
      </p:sp>
      <p:sp>
        <p:nvSpPr>
          <p:cNvPr name="TextBox 17" id="17"/>
          <p:cNvSpPr txBox="true"/>
          <p:nvPr/>
        </p:nvSpPr>
        <p:spPr>
          <a:xfrm rot="0">
            <a:off x="2498088" y="3425422"/>
            <a:ext cx="2243841" cy="842010"/>
          </a:xfrm>
          <a:prstGeom prst="rect">
            <a:avLst/>
          </a:prstGeom>
        </p:spPr>
        <p:txBody>
          <a:bodyPr anchor="t" rtlCol="false" tIns="0" lIns="0" bIns="0" rIns="0">
            <a:spAutoFit/>
          </a:bodyPr>
          <a:lstStyle/>
          <a:p>
            <a:pPr algn="l">
              <a:lnSpc>
                <a:spcPts val="2939"/>
              </a:lnSpc>
            </a:pPr>
            <a:r>
              <a:rPr lang="en-US" sz="2099" b="true">
                <a:solidFill>
                  <a:srgbClr val="C101FB"/>
                </a:solidFill>
                <a:latin typeface="Arimo Bold"/>
                <a:ea typeface="Arimo Bold"/>
                <a:cs typeface="Arimo Bold"/>
                <a:sym typeface="Arimo Bold"/>
              </a:rPr>
              <a:t>Data Collection</a:t>
            </a:r>
          </a:p>
          <a:p>
            <a:pPr algn="l">
              <a:lnSpc>
                <a:spcPts val="2939"/>
              </a:lnSpc>
            </a:pPr>
          </a:p>
        </p:txBody>
      </p:sp>
      <p:sp>
        <p:nvSpPr>
          <p:cNvPr name="TextBox 18" id="18"/>
          <p:cNvSpPr txBox="true"/>
          <p:nvPr/>
        </p:nvSpPr>
        <p:spPr>
          <a:xfrm rot="0">
            <a:off x="2932255" y="6558110"/>
            <a:ext cx="5853333" cy="1564640"/>
          </a:xfrm>
          <a:prstGeom prst="rect">
            <a:avLst/>
          </a:prstGeom>
        </p:spPr>
        <p:txBody>
          <a:bodyPr anchor="t" rtlCol="false" tIns="0" lIns="0" bIns="0" rIns="0">
            <a:spAutoFit/>
          </a:bodyPr>
          <a:lstStyle/>
          <a:p>
            <a:pPr algn="l">
              <a:lnSpc>
                <a:spcPts val="2939"/>
              </a:lnSpc>
            </a:pPr>
            <a:r>
              <a:rPr lang="en-US" sz="2099">
                <a:solidFill>
                  <a:srgbClr val="FFFFFF"/>
                </a:solidFill>
                <a:latin typeface="Open Sans"/>
                <a:ea typeface="Open Sans"/>
                <a:cs typeface="Open Sans"/>
                <a:sym typeface="Open Sans"/>
              </a:rPr>
              <a:t>We cleaned and preprocessed the data to ensure accuracy and consistency for model training.</a:t>
            </a:r>
          </a:p>
          <a:p>
            <a:pPr algn="l">
              <a:lnSpc>
                <a:spcPts val="3077"/>
              </a:lnSpc>
            </a:pPr>
          </a:p>
        </p:txBody>
      </p:sp>
      <p:sp>
        <p:nvSpPr>
          <p:cNvPr name="TextBox 19" id="19"/>
          <p:cNvSpPr txBox="true"/>
          <p:nvPr/>
        </p:nvSpPr>
        <p:spPr>
          <a:xfrm rot="0">
            <a:off x="1236939" y="6154019"/>
            <a:ext cx="710246" cy="575043"/>
          </a:xfrm>
          <a:prstGeom prst="rect">
            <a:avLst/>
          </a:prstGeom>
        </p:spPr>
        <p:txBody>
          <a:bodyPr anchor="t" rtlCol="false" tIns="0" lIns="0" bIns="0" rIns="0">
            <a:spAutoFit/>
          </a:bodyPr>
          <a:lstStyle/>
          <a:p>
            <a:pPr algn="ctr">
              <a:lnSpc>
                <a:spcPts val="3605"/>
              </a:lnSpc>
            </a:pPr>
            <a:r>
              <a:rPr lang="en-US" sz="2576" b="true">
                <a:solidFill>
                  <a:srgbClr val="FFFFFF"/>
                </a:solidFill>
                <a:latin typeface="Arimo Bold"/>
                <a:ea typeface="Arimo Bold"/>
                <a:cs typeface="Arimo Bold"/>
                <a:sym typeface="Arimo Bold"/>
              </a:rPr>
              <a:t>02</a:t>
            </a:r>
          </a:p>
        </p:txBody>
      </p:sp>
      <p:sp>
        <p:nvSpPr>
          <p:cNvPr name="TextBox 20" id="20"/>
          <p:cNvSpPr txBox="true"/>
          <p:nvPr/>
        </p:nvSpPr>
        <p:spPr>
          <a:xfrm rot="0">
            <a:off x="2614000" y="6045515"/>
            <a:ext cx="2306296" cy="929641"/>
          </a:xfrm>
          <a:prstGeom prst="rect">
            <a:avLst/>
          </a:prstGeom>
        </p:spPr>
        <p:txBody>
          <a:bodyPr anchor="t" rtlCol="false" tIns="0" lIns="0" bIns="0" rIns="0">
            <a:spAutoFit/>
          </a:bodyPr>
          <a:lstStyle/>
          <a:p>
            <a:pPr algn="l">
              <a:lnSpc>
                <a:spcPts val="3359"/>
              </a:lnSpc>
            </a:pPr>
            <a:r>
              <a:rPr lang="en-US" sz="2399" b="true">
                <a:solidFill>
                  <a:srgbClr val="C101FB"/>
                </a:solidFill>
                <a:latin typeface="Arimo Bold"/>
                <a:ea typeface="Arimo Bold"/>
                <a:cs typeface="Arimo Bold"/>
                <a:sym typeface="Arimo Bold"/>
              </a:rPr>
              <a:t>Data Cleaning</a:t>
            </a:r>
          </a:p>
          <a:p>
            <a:pPr algn="l">
              <a:lnSpc>
                <a:spcPts val="3359"/>
              </a:lnSpc>
            </a:pPr>
          </a:p>
        </p:txBody>
      </p:sp>
      <p:sp>
        <p:nvSpPr>
          <p:cNvPr name="TextBox 21" id="21"/>
          <p:cNvSpPr txBox="true"/>
          <p:nvPr/>
        </p:nvSpPr>
        <p:spPr>
          <a:xfrm rot="0">
            <a:off x="944214" y="2378307"/>
            <a:ext cx="3976082" cy="414376"/>
          </a:xfrm>
          <a:prstGeom prst="rect">
            <a:avLst/>
          </a:prstGeom>
        </p:spPr>
        <p:txBody>
          <a:bodyPr anchor="t" rtlCol="false" tIns="0" lIns="0" bIns="0" rIns="0">
            <a:spAutoFit/>
          </a:bodyPr>
          <a:lstStyle/>
          <a:p>
            <a:pPr algn="ctr">
              <a:lnSpc>
                <a:spcPts val="3402"/>
              </a:lnSpc>
            </a:pPr>
            <a:r>
              <a:rPr lang="en-US" sz="2429">
                <a:solidFill>
                  <a:srgbClr val="5CE1E6"/>
                </a:solidFill>
                <a:latin typeface="Canva Sans"/>
                <a:ea typeface="Canva Sans"/>
                <a:cs typeface="Canva Sans"/>
                <a:sym typeface="Canva Sans"/>
              </a:rPr>
              <a:t>1) DATA PREPROCESSING: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119337" y="7941803"/>
            <a:ext cx="168663" cy="1316497"/>
          </a:xfrm>
          <a:custGeom>
            <a:avLst/>
            <a:gdLst/>
            <a:ahLst/>
            <a:cxnLst/>
            <a:rect r="r" b="b" t="t" l="l"/>
            <a:pathLst>
              <a:path h="1316497" w="168663">
                <a:moveTo>
                  <a:pt x="0" y="0"/>
                </a:moveTo>
                <a:lnTo>
                  <a:pt x="168663" y="0"/>
                </a:lnTo>
                <a:lnTo>
                  <a:pt x="168663" y="1316497"/>
                </a:lnTo>
                <a:lnTo>
                  <a:pt x="0" y="1316497"/>
                </a:lnTo>
                <a:lnTo>
                  <a:pt x="0" y="0"/>
                </a:lnTo>
                <a:close/>
              </a:path>
            </a:pathLst>
          </a:custGeom>
          <a:blipFill>
            <a:blip r:embed="rId2">
              <a:extLst>
                <a:ext uri="{96DAC541-7B7A-43D3-8B79-37D633B846F1}">
                  <asvg:svgBlip xmlns:asvg="http://schemas.microsoft.com/office/drawing/2016/SVG/main" r:embed="rId3"/>
                </a:ext>
              </a:extLst>
            </a:blip>
            <a:stretch>
              <a:fillRect l="-539" t="0" r="-539" b="0"/>
            </a:stretch>
          </a:blipFill>
        </p:spPr>
      </p:sp>
      <p:grpSp>
        <p:nvGrpSpPr>
          <p:cNvPr name="Group 3" id="3"/>
          <p:cNvGrpSpPr/>
          <p:nvPr/>
        </p:nvGrpSpPr>
        <p:grpSpPr>
          <a:xfrm rot="0">
            <a:off x="15879283" y="766647"/>
            <a:ext cx="4817460" cy="4817460"/>
            <a:chOff x="0" y="0"/>
            <a:chExt cx="6423279" cy="6423279"/>
          </a:xfrm>
        </p:grpSpPr>
        <p:sp>
          <p:nvSpPr>
            <p:cNvPr name="Freeform 4" id="4"/>
            <p:cNvSpPr/>
            <p:nvPr/>
          </p:nvSpPr>
          <p:spPr>
            <a:xfrm flipH="false" flipV="false" rot="0">
              <a:off x="0" y="0"/>
              <a:ext cx="6423279" cy="6423279"/>
            </a:xfrm>
            <a:custGeom>
              <a:avLst/>
              <a:gdLst/>
              <a:ahLst/>
              <a:cxnLst/>
              <a:rect r="r" b="b" t="t" l="l"/>
              <a:pathLst>
                <a:path h="6423279" w="6423279">
                  <a:moveTo>
                    <a:pt x="0" y="0"/>
                  </a:moveTo>
                  <a:lnTo>
                    <a:pt x="6423279" y="0"/>
                  </a:lnTo>
                  <a:lnTo>
                    <a:pt x="6423279" y="6423279"/>
                  </a:lnTo>
                  <a:lnTo>
                    <a:pt x="0" y="6423279"/>
                  </a:lnTo>
                  <a:lnTo>
                    <a:pt x="0" y="0"/>
                  </a:lnTo>
                  <a:close/>
                </a:path>
              </a:pathLst>
            </a:custGeom>
            <a:blipFill>
              <a:blip r:embed="rId4"/>
              <a:stretch>
                <a:fillRect l="0" t="0" r="0" b="0"/>
              </a:stretch>
            </a:blipFill>
          </p:spPr>
        </p:sp>
      </p:grpSp>
      <p:grpSp>
        <p:nvGrpSpPr>
          <p:cNvPr name="Group 5" id="5"/>
          <p:cNvGrpSpPr/>
          <p:nvPr/>
        </p:nvGrpSpPr>
        <p:grpSpPr>
          <a:xfrm rot="0">
            <a:off x="499008" y="1558309"/>
            <a:ext cx="13149160" cy="3783426"/>
            <a:chOff x="0" y="0"/>
            <a:chExt cx="17532214" cy="5044567"/>
          </a:xfrm>
        </p:grpSpPr>
        <p:sp>
          <p:nvSpPr>
            <p:cNvPr name="Freeform 6" id="6"/>
            <p:cNvSpPr/>
            <p:nvPr/>
          </p:nvSpPr>
          <p:spPr>
            <a:xfrm flipH="false" flipV="false" rot="0">
              <a:off x="0" y="0"/>
              <a:ext cx="17532214" cy="5044567"/>
            </a:xfrm>
            <a:custGeom>
              <a:avLst/>
              <a:gdLst/>
              <a:ahLst/>
              <a:cxnLst/>
              <a:rect r="r" b="b" t="t" l="l"/>
              <a:pathLst>
                <a:path h="5044567" w="17532214">
                  <a:moveTo>
                    <a:pt x="0" y="0"/>
                  </a:moveTo>
                  <a:lnTo>
                    <a:pt x="17532214" y="0"/>
                  </a:lnTo>
                  <a:lnTo>
                    <a:pt x="17532214" y="5044567"/>
                  </a:lnTo>
                  <a:lnTo>
                    <a:pt x="0" y="5044567"/>
                  </a:lnTo>
                  <a:lnTo>
                    <a:pt x="0" y="0"/>
                  </a:lnTo>
                  <a:close/>
                </a:path>
              </a:pathLst>
            </a:custGeom>
            <a:blipFill>
              <a:blip r:embed="rId5"/>
              <a:stretch>
                <a:fillRect l="0" t="-2385" r="0" b="-2385"/>
              </a:stretch>
            </a:blipFill>
          </p:spPr>
        </p:sp>
      </p:grpSp>
      <p:grpSp>
        <p:nvGrpSpPr>
          <p:cNvPr name="Group 7" id="7"/>
          <p:cNvGrpSpPr/>
          <p:nvPr/>
        </p:nvGrpSpPr>
        <p:grpSpPr>
          <a:xfrm rot="0">
            <a:off x="1028700" y="6261204"/>
            <a:ext cx="2817264" cy="2997096"/>
            <a:chOff x="0" y="0"/>
            <a:chExt cx="4498467" cy="4785614"/>
          </a:xfrm>
        </p:grpSpPr>
        <p:sp>
          <p:nvSpPr>
            <p:cNvPr name="Freeform 8" id="8"/>
            <p:cNvSpPr/>
            <p:nvPr/>
          </p:nvSpPr>
          <p:spPr>
            <a:xfrm flipH="false" flipV="false" rot="0">
              <a:off x="0" y="0"/>
              <a:ext cx="4498467" cy="4785614"/>
            </a:xfrm>
            <a:custGeom>
              <a:avLst/>
              <a:gdLst/>
              <a:ahLst/>
              <a:cxnLst/>
              <a:rect r="r" b="b" t="t" l="l"/>
              <a:pathLst>
                <a:path h="4785614" w="4498467">
                  <a:moveTo>
                    <a:pt x="0" y="0"/>
                  </a:moveTo>
                  <a:lnTo>
                    <a:pt x="4498467" y="0"/>
                  </a:lnTo>
                  <a:lnTo>
                    <a:pt x="4498467" y="4785614"/>
                  </a:lnTo>
                  <a:lnTo>
                    <a:pt x="0" y="4785614"/>
                  </a:lnTo>
                  <a:lnTo>
                    <a:pt x="0" y="0"/>
                  </a:lnTo>
                  <a:close/>
                </a:path>
              </a:pathLst>
            </a:custGeom>
            <a:blipFill>
              <a:blip r:embed="rId6"/>
              <a:stretch>
                <a:fillRect l="-42" t="0" r="-42" b="0"/>
              </a:stretch>
            </a:blipFill>
          </p:spPr>
        </p:sp>
      </p:grpSp>
      <p:grpSp>
        <p:nvGrpSpPr>
          <p:cNvPr name="Group 9" id="9"/>
          <p:cNvGrpSpPr/>
          <p:nvPr/>
        </p:nvGrpSpPr>
        <p:grpSpPr>
          <a:xfrm rot="0">
            <a:off x="12447958" y="5584107"/>
            <a:ext cx="4450457" cy="3805938"/>
            <a:chOff x="0" y="0"/>
            <a:chExt cx="6615684" cy="5657596"/>
          </a:xfrm>
        </p:grpSpPr>
        <p:sp>
          <p:nvSpPr>
            <p:cNvPr name="Freeform 10" id="10"/>
            <p:cNvSpPr/>
            <p:nvPr/>
          </p:nvSpPr>
          <p:spPr>
            <a:xfrm flipH="false" flipV="false" rot="0">
              <a:off x="0" y="0"/>
              <a:ext cx="6615684" cy="5657596"/>
            </a:xfrm>
            <a:custGeom>
              <a:avLst/>
              <a:gdLst/>
              <a:ahLst/>
              <a:cxnLst/>
              <a:rect r="r" b="b" t="t" l="l"/>
              <a:pathLst>
                <a:path h="5657596" w="6615684">
                  <a:moveTo>
                    <a:pt x="0" y="0"/>
                  </a:moveTo>
                  <a:lnTo>
                    <a:pt x="6615684" y="0"/>
                  </a:lnTo>
                  <a:lnTo>
                    <a:pt x="6615684" y="5657596"/>
                  </a:lnTo>
                  <a:lnTo>
                    <a:pt x="0" y="5657596"/>
                  </a:lnTo>
                  <a:lnTo>
                    <a:pt x="0" y="0"/>
                  </a:lnTo>
                  <a:close/>
                </a:path>
              </a:pathLst>
            </a:custGeom>
            <a:blipFill>
              <a:blip r:embed="rId7"/>
              <a:stretch>
                <a:fillRect l="0" t="-2" r="0" b="-2"/>
              </a:stretch>
            </a:blipFill>
          </p:spPr>
        </p:sp>
      </p:grpSp>
      <p:sp>
        <p:nvSpPr>
          <p:cNvPr name="TextBox 11" id="11"/>
          <p:cNvSpPr txBox="true"/>
          <p:nvPr/>
        </p:nvSpPr>
        <p:spPr>
          <a:xfrm rot="0">
            <a:off x="499008" y="847725"/>
            <a:ext cx="5011990" cy="710584"/>
          </a:xfrm>
          <a:prstGeom prst="rect">
            <a:avLst/>
          </a:prstGeom>
        </p:spPr>
        <p:txBody>
          <a:bodyPr anchor="t" rtlCol="false" tIns="0" lIns="0" bIns="0" rIns="0">
            <a:spAutoFit/>
          </a:bodyPr>
          <a:lstStyle/>
          <a:p>
            <a:pPr algn="ctr">
              <a:lnSpc>
                <a:spcPts val="2450"/>
              </a:lnSpc>
            </a:pPr>
            <a:r>
              <a:rPr lang="en-US" sz="1750" b="true">
                <a:solidFill>
                  <a:srgbClr val="C101FB"/>
                </a:solidFill>
                <a:latin typeface="Arimo Bold"/>
                <a:ea typeface="Arimo Bold"/>
                <a:cs typeface="Arimo Bold"/>
                <a:sym typeface="Arimo Bold"/>
              </a:rPr>
              <a:t>OBTAINED FIVE NUMERICALPOINT SUMMARY</a:t>
            </a:r>
          </a:p>
          <a:p>
            <a:pPr algn="ctr">
              <a:lnSpc>
                <a:spcPts val="2450"/>
              </a:lnSpc>
            </a:pPr>
            <a:r>
              <a:rPr lang="en-US" sz="1750" b="true">
                <a:solidFill>
                  <a:srgbClr val="C101FB"/>
                </a:solidFill>
                <a:latin typeface="Arimo Bold"/>
                <a:ea typeface="Arimo Bold"/>
                <a:cs typeface="Arimo Bold"/>
                <a:sym typeface="Arimo Bold"/>
              </a:rPr>
              <a:t>OF THE FEATURES</a:t>
            </a:r>
          </a:p>
        </p:txBody>
      </p:sp>
      <p:sp>
        <p:nvSpPr>
          <p:cNvPr name="TextBox 12" id="12"/>
          <p:cNvSpPr txBox="true"/>
          <p:nvPr/>
        </p:nvSpPr>
        <p:spPr>
          <a:xfrm rot="0">
            <a:off x="499008" y="5776320"/>
            <a:ext cx="4703236" cy="634417"/>
          </a:xfrm>
          <a:prstGeom prst="rect">
            <a:avLst/>
          </a:prstGeom>
        </p:spPr>
        <p:txBody>
          <a:bodyPr anchor="t" rtlCol="false" tIns="0" lIns="0" bIns="0" rIns="0">
            <a:spAutoFit/>
          </a:bodyPr>
          <a:lstStyle/>
          <a:p>
            <a:pPr algn="ctr">
              <a:lnSpc>
                <a:spcPts val="2496"/>
              </a:lnSpc>
            </a:pPr>
            <a:r>
              <a:rPr lang="en-US" sz="1784" b="true">
                <a:solidFill>
                  <a:srgbClr val="C101FB"/>
                </a:solidFill>
                <a:latin typeface="Arimo Bold"/>
                <a:ea typeface="Arimo Bold"/>
                <a:cs typeface="Arimo Bold"/>
                <a:sym typeface="Arimo Bold"/>
              </a:rPr>
              <a:t>CHECKED FOR MISSING/NULL</a:t>
            </a:r>
            <a:r>
              <a:rPr lang="en-US" sz="1784">
                <a:solidFill>
                  <a:srgbClr val="C101FB"/>
                </a:solidFill>
                <a:latin typeface="Arimo"/>
                <a:ea typeface="Arimo"/>
                <a:cs typeface="Arimo"/>
                <a:sym typeface="Arimo"/>
              </a:rPr>
              <a:t> </a:t>
            </a:r>
            <a:r>
              <a:rPr lang="en-US" sz="1784" b="true">
                <a:solidFill>
                  <a:srgbClr val="C101FB"/>
                </a:solidFill>
                <a:latin typeface="Arimo Bold"/>
                <a:ea typeface="Arimo Bold"/>
                <a:cs typeface="Arimo Bold"/>
                <a:sym typeface="Arimo Bold"/>
              </a:rPr>
              <a:t>VALUES</a:t>
            </a:r>
          </a:p>
          <a:p>
            <a:pPr algn="ctr">
              <a:lnSpc>
                <a:spcPts val="2497"/>
              </a:lnSpc>
            </a:pPr>
          </a:p>
        </p:txBody>
      </p:sp>
      <p:sp>
        <p:nvSpPr>
          <p:cNvPr name="TextBox 13" id="13"/>
          <p:cNvSpPr txBox="true"/>
          <p:nvPr/>
        </p:nvSpPr>
        <p:spPr>
          <a:xfrm rot="0">
            <a:off x="9144000" y="6877708"/>
            <a:ext cx="2985176" cy="1064095"/>
          </a:xfrm>
          <a:prstGeom prst="rect">
            <a:avLst/>
          </a:prstGeom>
        </p:spPr>
        <p:txBody>
          <a:bodyPr anchor="t" rtlCol="false" tIns="0" lIns="0" bIns="0" rIns="0">
            <a:spAutoFit/>
          </a:bodyPr>
          <a:lstStyle/>
          <a:p>
            <a:pPr algn="ctr">
              <a:lnSpc>
                <a:spcPts val="2754"/>
              </a:lnSpc>
            </a:pPr>
            <a:r>
              <a:rPr lang="en-US" sz="1966" b="true">
                <a:solidFill>
                  <a:srgbClr val="C101FB"/>
                </a:solidFill>
                <a:latin typeface="Arimo Bold"/>
                <a:ea typeface="Arimo Bold"/>
                <a:cs typeface="Arimo Bold"/>
                <a:sym typeface="Arimo Bold"/>
              </a:rPr>
              <a:t>OBTAINED INFO ABOUT </a:t>
            </a:r>
          </a:p>
          <a:p>
            <a:pPr algn="ctr">
              <a:lnSpc>
                <a:spcPts val="2754"/>
              </a:lnSpc>
            </a:pPr>
            <a:r>
              <a:rPr lang="en-US" sz="1966" b="true">
                <a:solidFill>
                  <a:srgbClr val="C101FB"/>
                </a:solidFill>
                <a:latin typeface="Arimo Bold"/>
                <a:ea typeface="Arimo Bold"/>
                <a:cs typeface="Arimo Bold"/>
                <a:sym typeface="Arimo Bold"/>
              </a:rPr>
              <a:t>THE DATATYPE OF THE</a:t>
            </a:r>
          </a:p>
          <a:p>
            <a:pPr algn="ctr">
              <a:lnSpc>
                <a:spcPts val="2754"/>
              </a:lnSpc>
            </a:pPr>
            <a:r>
              <a:rPr lang="en-US" sz="1966" b="true">
                <a:solidFill>
                  <a:srgbClr val="C101FB"/>
                </a:solidFill>
                <a:latin typeface="Arimo Bold"/>
                <a:ea typeface="Arimo Bold"/>
                <a:cs typeface="Arimo Bold"/>
                <a:sym typeface="Arimo Bold"/>
              </a:rPr>
              <a:t>FEATURES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119337" y="7941803"/>
            <a:ext cx="168663" cy="1316497"/>
          </a:xfrm>
          <a:custGeom>
            <a:avLst/>
            <a:gdLst/>
            <a:ahLst/>
            <a:cxnLst/>
            <a:rect r="r" b="b" t="t" l="l"/>
            <a:pathLst>
              <a:path h="1316497" w="168663">
                <a:moveTo>
                  <a:pt x="0" y="0"/>
                </a:moveTo>
                <a:lnTo>
                  <a:pt x="168663" y="0"/>
                </a:lnTo>
                <a:lnTo>
                  <a:pt x="168663" y="1316497"/>
                </a:lnTo>
                <a:lnTo>
                  <a:pt x="0" y="1316497"/>
                </a:lnTo>
                <a:lnTo>
                  <a:pt x="0" y="0"/>
                </a:lnTo>
                <a:close/>
              </a:path>
            </a:pathLst>
          </a:custGeom>
          <a:blipFill>
            <a:blip r:embed="rId2">
              <a:extLst>
                <a:ext uri="{96DAC541-7B7A-43D3-8B79-37D633B846F1}">
                  <asvg:svgBlip xmlns:asvg="http://schemas.microsoft.com/office/drawing/2016/SVG/main" r:embed="rId3"/>
                </a:ext>
              </a:extLst>
            </a:blip>
            <a:stretch>
              <a:fillRect l="-539" t="0" r="-539" b="0"/>
            </a:stretch>
          </a:blipFill>
        </p:spPr>
      </p:sp>
      <p:grpSp>
        <p:nvGrpSpPr>
          <p:cNvPr name="Group 3" id="3"/>
          <p:cNvGrpSpPr/>
          <p:nvPr/>
        </p:nvGrpSpPr>
        <p:grpSpPr>
          <a:xfrm rot="0">
            <a:off x="-1395202" y="7060732"/>
            <a:ext cx="5974556" cy="5974556"/>
            <a:chOff x="0" y="0"/>
            <a:chExt cx="7966075" cy="7966075"/>
          </a:xfrm>
        </p:grpSpPr>
        <p:sp>
          <p:nvSpPr>
            <p:cNvPr name="Freeform 4" id="4"/>
            <p:cNvSpPr/>
            <p:nvPr/>
          </p:nvSpPr>
          <p:spPr>
            <a:xfrm flipH="false" flipV="false" rot="0">
              <a:off x="0" y="0"/>
              <a:ext cx="7966075" cy="7966075"/>
            </a:xfrm>
            <a:custGeom>
              <a:avLst/>
              <a:gdLst/>
              <a:ahLst/>
              <a:cxnLst/>
              <a:rect r="r" b="b" t="t" l="l"/>
              <a:pathLst>
                <a:path h="7966075" w="7966075">
                  <a:moveTo>
                    <a:pt x="0" y="0"/>
                  </a:moveTo>
                  <a:lnTo>
                    <a:pt x="7966075" y="0"/>
                  </a:lnTo>
                  <a:lnTo>
                    <a:pt x="7966075" y="7966075"/>
                  </a:lnTo>
                  <a:lnTo>
                    <a:pt x="0" y="7966075"/>
                  </a:lnTo>
                  <a:lnTo>
                    <a:pt x="0" y="0"/>
                  </a:lnTo>
                  <a:close/>
                </a:path>
              </a:pathLst>
            </a:custGeom>
            <a:blipFill>
              <a:blip r:embed="rId4"/>
              <a:stretch>
                <a:fillRect l="0" t="0" r="0" b="0"/>
              </a:stretch>
            </a:blipFill>
          </p:spPr>
        </p:sp>
      </p:grpSp>
      <p:grpSp>
        <p:nvGrpSpPr>
          <p:cNvPr name="Group 5" id="5"/>
          <p:cNvGrpSpPr/>
          <p:nvPr/>
        </p:nvGrpSpPr>
        <p:grpSpPr>
          <a:xfrm rot="0">
            <a:off x="15879283" y="766647"/>
            <a:ext cx="4817460" cy="4817460"/>
            <a:chOff x="0" y="0"/>
            <a:chExt cx="6423279" cy="6423279"/>
          </a:xfrm>
        </p:grpSpPr>
        <p:sp>
          <p:nvSpPr>
            <p:cNvPr name="Freeform 6" id="6"/>
            <p:cNvSpPr/>
            <p:nvPr/>
          </p:nvSpPr>
          <p:spPr>
            <a:xfrm flipH="false" flipV="false" rot="0">
              <a:off x="0" y="0"/>
              <a:ext cx="6423279" cy="6423279"/>
            </a:xfrm>
            <a:custGeom>
              <a:avLst/>
              <a:gdLst/>
              <a:ahLst/>
              <a:cxnLst/>
              <a:rect r="r" b="b" t="t" l="l"/>
              <a:pathLst>
                <a:path h="6423279" w="6423279">
                  <a:moveTo>
                    <a:pt x="0" y="0"/>
                  </a:moveTo>
                  <a:lnTo>
                    <a:pt x="6423279" y="0"/>
                  </a:lnTo>
                  <a:lnTo>
                    <a:pt x="6423279" y="6423279"/>
                  </a:lnTo>
                  <a:lnTo>
                    <a:pt x="0" y="6423279"/>
                  </a:lnTo>
                  <a:lnTo>
                    <a:pt x="0" y="0"/>
                  </a:lnTo>
                  <a:close/>
                </a:path>
              </a:pathLst>
            </a:custGeom>
            <a:blipFill>
              <a:blip r:embed="rId4"/>
              <a:stretch>
                <a:fillRect l="0" t="0" r="0" b="0"/>
              </a:stretch>
            </a:blipFill>
          </p:spPr>
        </p:sp>
      </p:grpSp>
      <p:grpSp>
        <p:nvGrpSpPr>
          <p:cNvPr name="Group 7" id="7"/>
          <p:cNvGrpSpPr/>
          <p:nvPr/>
        </p:nvGrpSpPr>
        <p:grpSpPr>
          <a:xfrm rot="0">
            <a:off x="3700611" y="-1967240"/>
            <a:ext cx="3504819" cy="3504914"/>
            <a:chOff x="0" y="0"/>
            <a:chExt cx="4673092" cy="4673219"/>
          </a:xfrm>
        </p:grpSpPr>
        <p:sp>
          <p:nvSpPr>
            <p:cNvPr name="Freeform 8" id="8"/>
            <p:cNvSpPr/>
            <p:nvPr/>
          </p:nvSpPr>
          <p:spPr>
            <a:xfrm flipH="false" flipV="false" rot="0">
              <a:off x="0" y="0"/>
              <a:ext cx="4673092" cy="4673219"/>
            </a:xfrm>
            <a:custGeom>
              <a:avLst/>
              <a:gdLst/>
              <a:ahLst/>
              <a:cxnLst/>
              <a:rect r="r" b="b" t="t" l="l"/>
              <a:pathLst>
                <a:path h="4673219" w="4673092">
                  <a:moveTo>
                    <a:pt x="0" y="0"/>
                  </a:moveTo>
                  <a:lnTo>
                    <a:pt x="4673092" y="0"/>
                  </a:lnTo>
                  <a:lnTo>
                    <a:pt x="4673092" y="4673219"/>
                  </a:lnTo>
                  <a:lnTo>
                    <a:pt x="0" y="4673219"/>
                  </a:lnTo>
                  <a:lnTo>
                    <a:pt x="0" y="0"/>
                  </a:lnTo>
                  <a:close/>
                </a:path>
              </a:pathLst>
            </a:custGeom>
            <a:blipFill>
              <a:blip r:embed="rId4"/>
              <a:stretch>
                <a:fillRect l="-1" t="0" r="-1" b="0"/>
              </a:stretch>
            </a:blipFill>
          </p:spPr>
        </p:sp>
      </p:grpSp>
      <p:sp>
        <p:nvSpPr>
          <p:cNvPr name="Freeform 9" id="9"/>
          <p:cNvSpPr/>
          <p:nvPr/>
        </p:nvSpPr>
        <p:spPr>
          <a:xfrm flipH="false" flipV="false" rot="0">
            <a:off x="1591138" y="2381284"/>
            <a:ext cx="16287352" cy="2667678"/>
          </a:xfrm>
          <a:custGeom>
            <a:avLst/>
            <a:gdLst/>
            <a:ahLst/>
            <a:cxnLst/>
            <a:rect r="r" b="b" t="t" l="l"/>
            <a:pathLst>
              <a:path h="2667678" w="16287352">
                <a:moveTo>
                  <a:pt x="0" y="0"/>
                </a:moveTo>
                <a:lnTo>
                  <a:pt x="16287352" y="0"/>
                </a:lnTo>
                <a:lnTo>
                  <a:pt x="16287352" y="2667678"/>
                </a:lnTo>
                <a:lnTo>
                  <a:pt x="0" y="2667678"/>
                </a:lnTo>
                <a:lnTo>
                  <a:pt x="0" y="0"/>
                </a:lnTo>
                <a:close/>
              </a:path>
            </a:pathLst>
          </a:custGeom>
          <a:blipFill>
            <a:blip r:embed="rId5">
              <a:extLst>
                <a:ext uri="{96DAC541-7B7A-43D3-8B79-37D633B846F1}">
                  <asvg:svgBlip xmlns:asvg="http://schemas.microsoft.com/office/drawing/2016/SVG/main" r:embed="rId6"/>
                </a:ext>
              </a:extLst>
            </a:blip>
            <a:stretch>
              <a:fillRect l="0" t="-164" r="0" b="-164"/>
            </a:stretch>
          </a:blipFill>
        </p:spPr>
      </p:sp>
      <p:grpSp>
        <p:nvGrpSpPr>
          <p:cNvPr name="Group 10" id="10"/>
          <p:cNvGrpSpPr/>
          <p:nvPr/>
        </p:nvGrpSpPr>
        <p:grpSpPr>
          <a:xfrm rot="0">
            <a:off x="383116" y="2218900"/>
            <a:ext cx="3179921" cy="2992469"/>
            <a:chOff x="0" y="0"/>
            <a:chExt cx="4239895" cy="3989959"/>
          </a:xfrm>
        </p:grpSpPr>
        <p:sp>
          <p:nvSpPr>
            <p:cNvPr name="Freeform 11" id="11"/>
            <p:cNvSpPr/>
            <p:nvPr/>
          </p:nvSpPr>
          <p:spPr>
            <a:xfrm flipH="false" flipV="false" rot="0">
              <a:off x="0" y="0"/>
              <a:ext cx="4239895" cy="3989959"/>
            </a:xfrm>
            <a:custGeom>
              <a:avLst/>
              <a:gdLst/>
              <a:ahLst/>
              <a:cxnLst/>
              <a:rect r="r" b="b" t="t" l="l"/>
              <a:pathLst>
                <a:path h="3989959" w="4239895">
                  <a:moveTo>
                    <a:pt x="0" y="0"/>
                  </a:moveTo>
                  <a:lnTo>
                    <a:pt x="4239895" y="0"/>
                  </a:lnTo>
                  <a:lnTo>
                    <a:pt x="4239895" y="3989959"/>
                  </a:lnTo>
                  <a:lnTo>
                    <a:pt x="0" y="3989959"/>
                  </a:lnTo>
                  <a:lnTo>
                    <a:pt x="0" y="0"/>
                  </a:lnTo>
                  <a:close/>
                </a:path>
              </a:pathLst>
            </a:custGeom>
            <a:blipFill>
              <a:blip r:embed="rId7"/>
              <a:stretch>
                <a:fillRect l="-33" t="0" r="-33" b="0"/>
              </a:stretch>
            </a:blipFill>
          </p:spPr>
        </p:sp>
      </p:grpSp>
      <p:sp>
        <p:nvSpPr>
          <p:cNvPr name="Freeform 12" id="12"/>
          <p:cNvSpPr/>
          <p:nvPr/>
        </p:nvSpPr>
        <p:spPr>
          <a:xfrm flipH="false" flipV="false" rot="0">
            <a:off x="-27406" y="6268956"/>
            <a:ext cx="16905485" cy="2667678"/>
          </a:xfrm>
          <a:custGeom>
            <a:avLst/>
            <a:gdLst/>
            <a:ahLst/>
            <a:cxnLst/>
            <a:rect r="r" b="b" t="t" l="l"/>
            <a:pathLst>
              <a:path h="2667678" w="16905485">
                <a:moveTo>
                  <a:pt x="0" y="0"/>
                </a:moveTo>
                <a:lnTo>
                  <a:pt x="16905485" y="0"/>
                </a:lnTo>
                <a:lnTo>
                  <a:pt x="16905485" y="2667678"/>
                </a:lnTo>
                <a:lnTo>
                  <a:pt x="0" y="2667678"/>
                </a:lnTo>
                <a:lnTo>
                  <a:pt x="0" y="0"/>
                </a:lnTo>
                <a:close/>
              </a:path>
            </a:pathLst>
          </a:custGeom>
          <a:blipFill>
            <a:blip r:embed="rId8">
              <a:extLst>
                <a:ext uri="{96DAC541-7B7A-43D3-8B79-37D633B846F1}">
                  <asvg:svgBlip xmlns:asvg="http://schemas.microsoft.com/office/drawing/2016/SVG/main" r:embed="rId9"/>
                </a:ext>
              </a:extLst>
            </a:blip>
            <a:stretch>
              <a:fillRect l="0" t="-161" r="0" b="-161"/>
            </a:stretch>
          </a:blipFill>
        </p:spPr>
      </p:sp>
      <p:grpSp>
        <p:nvGrpSpPr>
          <p:cNvPr name="Group 13" id="13"/>
          <p:cNvGrpSpPr/>
          <p:nvPr/>
        </p:nvGrpSpPr>
        <p:grpSpPr>
          <a:xfrm rot="0">
            <a:off x="14644890" y="5819520"/>
            <a:ext cx="3325844" cy="4005072"/>
            <a:chOff x="0" y="0"/>
            <a:chExt cx="4434459" cy="5340096"/>
          </a:xfrm>
        </p:grpSpPr>
        <p:sp>
          <p:nvSpPr>
            <p:cNvPr name="Freeform 14" id="14"/>
            <p:cNvSpPr/>
            <p:nvPr/>
          </p:nvSpPr>
          <p:spPr>
            <a:xfrm flipH="false" flipV="false" rot="0">
              <a:off x="0" y="0"/>
              <a:ext cx="4434459" cy="5340096"/>
            </a:xfrm>
            <a:custGeom>
              <a:avLst/>
              <a:gdLst/>
              <a:ahLst/>
              <a:cxnLst/>
              <a:rect r="r" b="b" t="t" l="l"/>
              <a:pathLst>
                <a:path h="5340096" w="4434459">
                  <a:moveTo>
                    <a:pt x="0" y="0"/>
                  </a:moveTo>
                  <a:lnTo>
                    <a:pt x="4434459" y="0"/>
                  </a:lnTo>
                  <a:lnTo>
                    <a:pt x="4434459" y="5340096"/>
                  </a:lnTo>
                  <a:lnTo>
                    <a:pt x="0" y="5340096"/>
                  </a:lnTo>
                  <a:lnTo>
                    <a:pt x="0" y="0"/>
                  </a:lnTo>
                  <a:close/>
                </a:path>
              </a:pathLst>
            </a:custGeom>
            <a:blipFill>
              <a:blip r:embed="rId10"/>
              <a:stretch>
                <a:fillRect l="-39" t="0" r="-39" b="0"/>
              </a:stretch>
            </a:blipFill>
          </p:spPr>
        </p:sp>
      </p:grpSp>
      <p:sp>
        <p:nvSpPr>
          <p:cNvPr name="TextBox 15" id="15"/>
          <p:cNvSpPr txBox="true"/>
          <p:nvPr/>
        </p:nvSpPr>
        <p:spPr>
          <a:xfrm rot="0">
            <a:off x="3563009" y="2728308"/>
            <a:ext cx="13176543" cy="1312947"/>
          </a:xfrm>
          <a:prstGeom prst="rect">
            <a:avLst/>
          </a:prstGeom>
        </p:spPr>
        <p:txBody>
          <a:bodyPr anchor="t" rtlCol="false" tIns="0" lIns="0" bIns="0" rIns="0">
            <a:spAutoFit/>
          </a:bodyPr>
          <a:lstStyle/>
          <a:p>
            <a:pPr algn="ctr">
              <a:lnSpc>
                <a:spcPts val="3232"/>
              </a:lnSpc>
            </a:pPr>
            <a:r>
              <a:rPr lang="en-US" sz="2309">
                <a:solidFill>
                  <a:srgbClr val="FFFFFF"/>
                </a:solidFill>
                <a:latin typeface="Canva Sans"/>
                <a:ea typeface="Canva Sans"/>
                <a:cs typeface="Canva Sans"/>
                <a:sym typeface="Canva Sans"/>
              </a:rPr>
              <a:t>Matplotlib is a powerful Python library that provides a wide range of tools for creating static, animated, and interactive visualizations in Python. This library serves as the foundation for the Seaborn library, and both libraries are critical in data analysis and visualization.</a:t>
            </a:r>
          </a:p>
        </p:txBody>
      </p:sp>
      <p:sp>
        <p:nvSpPr>
          <p:cNvPr name="TextBox 16" id="16"/>
          <p:cNvSpPr txBox="true"/>
          <p:nvPr/>
        </p:nvSpPr>
        <p:spPr>
          <a:xfrm rot="0">
            <a:off x="1973063" y="6542944"/>
            <a:ext cx="12848344" cy="892701"/>
          </a:xfrm>
          <a:prstGeom prst="rect">
            <a:avLst/>
          </a:prstGeom>
        </p:spPr>
        <p:txBody>
          <a:bodyPr anchor="t" rtlCol="false" tIns="0" lIns="0" bIns="0" rIns="0">
            <a:spAutoFit/>
          </a:bodyPr>
          <a:lstStyle/>
          <a:p>
            <a:pPr algn="ctr">
              <a:lnSpc>
                <a:spcPts val="3254"/>
              </a:lnSpc>
            </a:pPr>
            <a:r>
              <a:rPr lang="en-US" sz="2325">
                <a:solidFill>
                  <a:srgbClr val="FFFFFF"/>
                </a:solidFill>
                <a:latin typeface="Canva Sans"/>
                <a:ea typeface="Canva Sans"/>
                <a:cs typeface="Canva Sans"/>
                <a:sym typeface="Canva Sans"/>
              </a:rPr>
              <a:t>Seaborn is a Python data visualization library that is built on top of Matplotlib. It provides a high-level interface for drawing attractive and informative statistical graphics.</a:t>
            </a:r>
          </a:p>
        </p:txBody>
      </p:sp>
      <p:sp>
        <p:nvSpPr>
          <p:cNvPr name="TextBox 17" id="17"/>
          <p:cNvSpPr txBox="true"/>
          <p:nvPr/>
        </p:nvSpPr>
        <p:spPr>
          <a:xfrm rot="0">
            <a:off x="1592063" y="7679174"/>
            <a:ext cx="12653305" cy="884555"/>
          </a:xfrm>
          <a:prstGeom prst="rect">
            <a:avLst/>
          </a:prstGeom>
        </p:spPr>
        <p:txBody>
          <a:bodyPr anchor="t" rtlCol="false" tIns="0" lIns="0" bIns="0" rIns="0">
            <a:spAutoFit/>
          </a:bodyPr>
          <a:lstStyle/>
          <a:p>
            <a:pPr algn="ctr">
              <a:lnSpc>
                <a:spcPts val="3219"/>
              </a:lnSpc>
            </a:pPr>
            <a:r>
              <a:rPr lang="en-US" sz="2299">
                <a:solidFill>
                  <a:srgbClr val="FFFFFF"/>
                </a:solidFill>
                <a:latin typeface="Canva Sans"/>
                <a:ea typeface="Canva Sans"/>
                <a:cs typeface="Canva Sans"/>
                <a:sym typeface="Canva Sans"/>
              </a:rPr>
              <a:t>Seaborn works seamlessly with Pandas DataFrames, allowing you to visualize data directly from your data tables without converting them to arrays.</a:t>
            </a:r>
          </a:p>
        </p:txBody>
      </p:sp>
      <p:sp>
        <p:nvSpPr>
          <p:cNvPr name="TextBox 18" id="18"/>
          <p:cNvSpPr txBox="true"/>
          <p:nvPr/>
        </p:nvSpPr>
        <p:spPr>
          <a:xfrm rot="0">
            <a:off x="0" y="690447"/>
            <a:ext cx="5302848" cy="1057180"/>
          </a:xfrm>
          <a:prstGeom prst="rect">
            <a:avLst/>
          </a:prstGeom>
        </p:spPr>
        <p:txBody>
          <a:bodyPr anchor="t" rtlCol="false" tIns="0" lIns="0" bIns="0" rIns="0">
            <a:spAutoFit/>
          </a:bodyPr>
          <a:lstStyle/>
          <a:p>
            <a:pPr algn="ctr">
              <a:lnSpc>
                <a:spcPts val="3923"/>
              </a:lnSpc>
            </a:pPr>
            <a:r>
              <a:rPr lang="en-US" sz="2802">
                <a:solidFill>
                  <a:srgbClr val="FFFFFF"/>
                </a:solidFill>
                <a:latin typeface="Arimo"/>
                <a:ea typeface="Arimo"/>
                <a:cs typeface="Arimo"/>
                <a:sym typeface="Arimo"/>
              </a:rPr>
              <a:t> </a:t>
            </a:r>
            <a:r>
              <a:rPr lang="en-US" sz="2802">
                <a:solidFill>
                  <a:srgbClr val="5CE1E6"/>
                </a:solidFill>
                <a:latin typeface="Arimo"/>
                <a:ea typeface="Arimo"/>
                <a:cs typeface="Arimo"/>
                <a:sym typeface="Arimo"/>
              </a:rPr>
              <a:t>2)</a:t>
            </a:r>
            <a:r>
              <a:rPr lang="en-US" sz="2802">
                <a:solidFill>
                  <a:srgbClr val="FFFFFF"/>
                </a:solidFill>
                <a:latin typeface="Arimo"/>
                <a:ea typeface="Arimo"/>
                <a:cs typeface="Arimo"/>
                <a:sym typeface="Arimo"/>
              </a:rPr>
              <a:t> </a:t>
            </a:r>
            <a:r>
              <a:rPr lang="en-US" sz="2802" b="true">
                <a:solidFill>
                  <a:srgbClr val="5CE1E6"/>
                </a:solidFill>
                <a:latin typeface="Arimo Bold"/>
                <a:ea typeface="Arimo Bold"/>
                <a:cs typeface="Arimo Bold"/>
                <a:sym typeface="Arimo Bold"/>
              </a:rPr>
              <a:t>DATA VISUALIZATION</a:t>
            </a:r>
          </a:p>
          <a:p>
            <a:pPr algn="ctr">
              <a:lnSpc>
                <a:spcPts val="4483"/>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DAGYz7j4_6w</dc:identifier>
  <dcterms:modified xsi:type="dcterms:W3CDTF">2011-08-01T06:04:30Z</dcterms:modified>
  <cp:revision>1</cp:revision>
  <dc:title>Purple Futuristic Technology Presentation.pptx</dc:title>
</cp:coreProperties>
</file>